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73" r:id="rId3"/>
    <p:sldId id="274" r:id="rId4"/>
    <p:sldId id="275" r:id="rId5"/>
    <p:sldId id="278" r:id="rId6"/>
    <p:sldId id="287" r:id="rId7"/>
    <p:sldId id="288" r:id="rId8"/>
    <p:sldId id="289" r:id="rId9"/>
    <p:sldId id="290" r:id="rId10"/>
    <p:sldId id="277" r:id="rId11"/>
    <p:sldId id="261" r:id="rId12"/>
    <p:sldId id="263" r:id="rId13"/>
    <p:sldId id="265" r:id="rId14"/>
    <p:sldId id="266" r:id="rId15"/>
    <p:sldId id="267" r:id="rId16"/>
    <p:sldId id="268" r:id="rId17"/>
    <p:sldId id="269" r:id="rId18"/>
    <p:sldId id="270" r:id="rId19"/>
    <p:sldId id="279" r:id="rId20"/>
    <p:sldId id="280" r:id="rId21"/>
    <p:sldId id="281" r:id="rId22"/>
    <p:sldId id="271" r:id="rId23"/>
    <p:sldId id="272" r:id="rId24"/>
    <p:sldId id="257" r:id="rId25"/>
    <p:sldId id="258" r:id="rId26"/>
    <p:sldId id="260" r:id="rId27"/>
    <p:sldId id="282" r:id="rId28"/>
    <p:sldId id="284" r:id="rId29"/>
    <p:sldId id="283" r:id="rId30"/>
    <p:sldId id="285" r:id="rId31"/>
    <p:sldId id="286" r:id="rId32"/>
    <p:sldId id="276" r:id="rId33"/>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5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6491"/>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1342" y="0"/>
            <a:ext cx="2946347" cy="496491"/>
          </a:xfrm>
          <a:prstGeom prst="rect">
            <a:avLst/>
          </a:prstGeom>
        </p:spPr>
        <p:txBody>
          <a:bodyPr vert="horz" lIns="91440" tIns="45720" rIns="91440" bIns="45720" rtlCol="0"/>
          <a:lstStyle>
            <a:lvl1pPr algn="r">
              <a:defRPr sz="1200"/>
            </a:lvl1pPr>
          </a:lstStyle>
          <a:p>
            <a:fld id="{65648B51-75EF-4808-949F-36D337E35185}" type="datetimeFigureOut">
              <a:rPr lang="en-GB" smtClean="0"/>
              <a:t>14/01/2016</a:t>
            </a:fld>
            <a:endParaRPr lang="en-GB" dirty="0"/>
          </a:p>
        </p:txBody>
      </p:sp>
      <p:sp>
        <p:nvSpPr>
          <p:cNvPr id="4" name="Slide Image Placeholder 3"/>
          <p:cNvSpPr>
            <a:spLocks noGrp="1" noRot="1" noChangeAspect="1"/>
          </p:cNvSpPr>
          <p:nvPr>
            <p:ph type="sldImg" idx="2"/>
          </p:nvPr>
        </p:nvSpPr>
        <p:spPr>
          <a:xfrm>
            <a:off x="917575" y="744538"/>
            <a:ext cx="4964113" cy="372427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927" y="4716661"/>
            <a:ext cx="5439410" cy="4468416"/>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31599"/>
            <a:ext cx="2946347" cy="496491"/>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1342" y="9431599"/>
            <a:ext cx="2946347" cy="496491"/>
          </a:xfrm>
          <a:prstGeom prst="rect">
            <a:avLst/>
          </a:prstGeom>
        </p:spPr>
        <p:txBody>
          <a:bodyPr vert="horz" lIns="91440" tIns="45720" rIns="91440" bIns="45720" rtlCol="0" anchor="b"/>
          <a:lstStyle>
            <a:lvl1pPr algn="r">
              <a:defRPr sz="1200"/>
            </a:lvl1pPr>
          </a:lstStyle>
          <a:p>
            <a:fld id="{B480726F-4E6F-433C-B2E5-2E2793E0B297}" type="slidenum">
              <a:rPr lang="en-GB" smtClean="0"/>
              <a:t>‹#›</a:t>
            </a:fld>
            <a:endParaRPr lang="en-GB" dirty="0"/>
          </a:p>
        </p:txBody>
      </p:sp>
    </p:spTree>
    <p:extLst>
      <p:ext uri="{BB962C8B-B14F-4D97-AF65-F5344CB8AC3E}">
        <p14:creationId xmlns:p14="http://schemas.microsoft.com/office/powerpoint/2010/main" val="4075841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A65735E-CC99-4AE7-8D2F-E7EC992C8342}" type="datetime1">
              <a:rPr lang="en-GB" smtClean="0"/>
              <a:t>14/01/2016</a:t>
            </a:fld>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a:t>
            </a:fld>
            <a:endParaRPr lang="en-GB" dirty="0"/>
          </a:p>
        </p:txBody>
      </p:sp>
    </p:spTree>
    <p:extLst>
      <p:ext uri="{BB962C8B-B14F-4D97-AF65-F5344CB8AC3E}">
        <p14:creationId xmlns:p14="http://schemas.microsoft.com/office/powerpoint/2010/main" val="1937635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C2DFD1C-9DF4-4C33-8C4B-3C33229C4E30}" type="datetime1">
              <a:rPr lang="en-GB" smtClean="0"/>
              <a:t>14/01/2016</a:t>
            </a:fld>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a:t>
            </a:fld>
            <a:endParaRPr lang="en-GB" dirty="0"/>
          </a:p>
        </p:txBody>
      </p:sp>
    </p:spTree>
    <p:extLst>
      <p:ext uri="{BB962C8B-B14F-4D97-AF65-F5344CB8AC3E}">
        <p14:creationId xmlns:p14="http://schemas.microsoft.com/office/powerpoint/2010/main" val="4112634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8152B9D-C2F6-4C36-8B89-04B63908A501}" type="datetime1">
              <a:rPr lang="en-GB" smtClean="0"/>
              <a:t>14/01/2016</a:t>
            </a:fld>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a:t>
            </a:fld>
            <a:endParaRPr lang="en-GB" dirty="0"/>
          </a:p>
        </p:txBody>
      </p:sp>
    </p:spTree>
    <p:extLst>
      <p:ext uri="{BB962C8B-B14F-4D97-AF65-F5344CB8AC3E}">
        <p14:creationId xmlns:p14="http://schemas.microsoft.com/office/powerpoint/2010/main" val="909208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2215295-7D82-4AA5-82F4-79BE9FE75A41}" type="datetime1">
              <a:rPr lang="en-GB" smtClean="0"/>
              <a:t>14/01/2016</a:t>
            </a:fld>
            <a:endParaRPr lang="en-GB" dirty="0"/>
          </a:p>
        </p:txBody>
      </p:sp>
      <p:sp>
        <p:nvSpPr>
          <p:cNvPr id="6" name="Footer Placeholder 5"/>
          <p:cNvSpPr>
            <a:spLocks noGrp="1"/>
          </p:cNvSpPr>
          <p:nvPr>
            <p:ph type="ftr" sz="quarter" idx="11"/>
          </p:nvPr>
        </p:nvSpPr>
        <p:spPr/>
        <p:txBody>
          <a:bodyPr/>
          <a:lstStyle/>
          <a:p>
            <a:r>
              <a:rPr lang="en-GB" dirty="0" smtClean="0"/>
              <a:t>Negotiating Secretaries Briefing - January 2016</a:t>
            </a:r>
            <a:endParaRPr lang="en-GB" dirty="0"/>
          </a:p>
        </p:txBody>
      </p:sp>
      <p:sp>
        <p:nvSpPr>
          <p:cNvPr id="7" name="Slide Number Placeholder 6"/>
          <p:cNvSpPr>
            <a:spLocks noGrp="1"/>
          </p:cNvSpPr>
          <p:nvPr>
            <p:ph type="sldNum" sz="quarter" idx="12"/>
          </p:nvPr>
        </p:nvSpPr>
        <p:spPr/>
        <p:txBody>
          <a:bodyPr/>
          <a:lstStyle/>
          <a:p>
            <a:fld id="{21E123C3-59ED-4854-A1E7-6A81E3A34B3D}" type="slidenum">
              <a:rPr lang="en-GB" smtClean="0"/>
              <a:t>‹#›</a:t>
            </a:fld>
            <a:endParaRPr lang="en-GB" dirty="0"/>
          </a:p>
        </p:txBody>
      </p:sp>
    </p:spTree>
    <p:extLst>
      <p:ext uri="{BB962C8B-B14F-4D97-AF65-F5344CB8AC3E}">
        <p14:creationId xmlns:p14="http://schemas.microsoft.com/office/powerpoint/2010/main" val="956389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B8E7BA-214E-40FC-B9B0-5228A94D3CE6}" type="datetime1">
              <a:rPr lang="en-GB" smtClean="0"/>
              <a:t>14/01/2016</a:t>
            </a:fld>
            <a:endParaRPr lang="en-GB" dirty="0"/>
          </a:p>
        </p:txBody>
      </p:sp>
      <p:sp>
        <p:nvSpPr>
          <p:cNvPr id="8" name="Footer Placeholder 7"/>
          <p:cNvSpPr>
            <a:spLocks noGrp="1"/>
          </p:cNvSpPr>
          <p:nvPr>
            <p:ph type="ftr" sz="quarter" idx="11"/>
          </p:nvPr>
        </p:nvSpPr>
        <p:spPr/>
        <p:txBody>
          <a:bodyPr/>
          <a:lstStyle/>
          <a:p>
            <a:r>
              <a:rPr lang="en-GB" dirty="0" smtClean="0"/>
              <a:t>Negotiating Secretaries Briefing - January 2016</a:t>
            </a:r>
            <a:endParaRPr lang="en-GB" dirty="0"/>
          </a:p>
        </p:txBody>
      </p:sp>
      <p:sp>
        <p:nvSpPr>
          <p:cNvPr id="9" name="Slide Number Placeholder 8"/>
          <p:cNvSpPr>
            <a:spLocks noGrp="1"/>
          </p:cNvSpPr>
          <p:nvPr>
            <p:ph type="sldNum" sz="quarter" idx="12"/>
          </p:nvPr>
        </p:nvSpPr>
        <p:spPr/>
        <p:txBody>
          <a:bodyPr/>
          <a:lstStyle/>
          <a:p>
            <a:fld id="{21E123C3-59ED-4854-A1E7-6A81E3A34B3D}" type="slidenum">
              <a:rPr lang="en-GB" smtClean="0"/>
              <a:t>‹#›</a:t>
            </a:fld>
            <a:endParaRPr lang="en-GB" dirty="0"/>
          </a:p>
        </p:txBody>
      </p:sp>
    </p:spTree>
    <p:extLst>
      <p:ext uri="{BB962C8B-B14F-4D97-AF65-F5344CB8AC3E}">
        <p14:creationId xmlns:p14="http://schemas.microsoft.com/office/powerpoint/2010/main" val="3156749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34BB65E-12CA-46C3-9132-8D652E9DFC78}" type="datetime1">
              <a:rPr lang="en-GB" smtClean="0"/>
              <a:t>14/01/2016</a:t>
            </a:fld>
            <a:endParaRPr lang="en-GB" dirty="0"/>
          </a:p>
        </p:txBody>
      </p:sp>
      <p:sp>
        <p:nvSpPr>
          <p:cNvPr id="4" name="Footer Placeholder 3"/>
          <p:cNvSpPr>
            <a:spLocks noGrp="1"/>
          </p:cNvSpPr>
          <p:nvPr>
            <p:ph type="ftr" sz="quarter" idx="11"/>
          </p:nvPr>
        </p:nvSpPr>
        <p:spPr/>
        <p:txBody>
          <a:bodyPr/>
          <a:lstStyle/>
          <a:p>
            <a:r>
              <a:rPr lang="en-GB" dirty="0" smtClean="0"/>
              <a:t>Negotiating Secretaries Briefing - January 2016</a:t>
            </a:r>
            <a:endParaRPr lang="en-GB" dirty="0"/>
          </a:p>
        </p:txBody>
      </p:sp>
      <p:sp>
        <p:nvSpPr>
          <p:cNvPr id="5" name="Slide Number Placeholder 4"/>
          <p:cNvSpPr>
            <a:spLocks noGrp="1"/>
          </p:cNvSpPr>
          <p:nvPr>
            <p:ph type="sldNum" sz="quarter" idx="12"/>
          </p:nvPr>
        </p:nvSpPr>
        <p:spPr/>
        <p:txBody>
          <a:bodyPr/>
          <a:lstStyle/>
          <a:p>
            <a:fld id="{21E123C3-59ED-4854-A1E7-6A81E3A34B3D}" type="slidenum">
              <a:rPr lang="en-GB" smtClean="0"/>
              <a:t>‹#›</a:t>
            </a:fld>
            <a:endParaRPr lang="en-GB" dirty="0"/>
          </a:p>
        </p:txBody>
      </p:sp>
    </p:spTree>
    <p:extLst>
      <p:ext uri="{BB962C8B-B14F-4D97-AF65-F5344CB8AC3E}">
        <p14:creationId xmlns:p14="http://schemas.microsoft.com/office/powerpoint/2010/main" val="11197925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AB9E19-4D26-4539-AAE6-536D6231BF38}" type="datetime1">
              <a:rPr lang="en-GB" smtClean="0"/>
              <a:t>14/01/2016</a:t>
            </a:fld>
            <a:endParaRPr lang="en-GB" dirty="0"/>
          </a:p>
        </p:txBody>
      </p:sp>
      <p:sp>
        <p:nvSpPr>
          <p:cNvPr id="3" name="Footer Placeholder 2"/>
          <p:cNvSpPr>
            <a:spLocks noGrp="1"/>
          </p:cNvSpPr>
          <p:nvPr>
            <p:ph type="ftr" sz="quarter" idx="11"/>
          </p:nvPr>
        </p:nvSpPr>
        <p:spPr/>
        <p:txBody>
          <a:bodyPr/>
          <a:lstStyle/>
          <a:p>
            <a:r>
              <a:rPr lang="en-GB" dirty="0" smtClean="0"/>
              <a:t>Negotiating Secretaries Briefing - January 2016</a:t>
            </a:r>
            <a:endParaRPr lang="en-GB" dirty="0"/>
          </a:p>
        </p:txBody>
      </p:sp>
      <p:sp>
        <p:nvSpPr>
          <p:cNvPr id="4" name="Slide Number Placeholder 3"/>
          <p:cNvSpPr>
            <a:spLocks noGrp="1"/>
          </p:cNvSpPr>
          <p:nvPr>
            <p:ph type="sldNum" sz="quarter" idx="12"/>
          </p:nvPr>
        </p:nvSpPr>
        <p:spPr/>
        <p:txBody>
          <a:bodyPr/>
          <a:lstStyle/>
          <a:p>
            <a:fld id="{21E123C3-59ED-4854-A1E7-6A81E3A34B3D}" type="slidenum">
              <a:rPr lang="en-GB" smtClean="0"/>
              <a:t>‹#›</a:t>
            </a:fld>
            <a:endParaRPr lang="en-GB" dirty="0"/>
          </a:p>
        </p:txBody>
      </p:sp>
    </p:spTree>
    <p:extLst>
      <p:ext uri="{BB962C8B-B14F-4D97-AF65-F5344CB8AC3E}">
        <p14:creationId xmlns:p14="http://schemas.microsoft.com/office/powerpoint/2010/main" val="4176499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BDDD552-B8B8-4E53-996C-DEE63EBC3395}" type="datetime1">
              <a:rPr lang="en-GB" smtClean="0"/>
              <a:t>14/01/2016</a:t>
            </a:fld>
            <a:endParaRPr lang="en-GB" dirty="0"/>
          </a:p>
        </p:txBody>
      </p:sp>
      <p:sp>
        <p:nvSpPr>
          <p:cNvPr id="6" name="Footer Placeholder 5"/>
          <p:cNvSpPr>
            <a:spLocks noGrp="1"/>
          </p:cNvSpPr>
          <p:nvPr>
            <p:ph type="ftr" sz="quarter" idx="11"/>
          </p:nvPr>
        </p:nvSpPr>
        <p:spPr/>
        <p:txBody>
          <a:bodyPr/>
          <a:lstStyle/>
          <a:p>
            <a:r>
              <a:rPr lang="en-GB" dirty="0" smtClean="0"/>
              <a:t>Negotiating Secretaries Briefing - January 2016</a:t>
            </a:r>
            <a:endParaRPr lang="en-GB" dirty="0"/>
          </a:p>
        </p:txBody>
      </p:sp>
      <p:sp>
        <p:nvSpPr>
          <p:cNvPr id="7" name="Slide Number Placeholder 6"/>
          <p:cNvSpPr>
            <a:spLocks noGrp="1"/>
          </p:cNvSpPr>
          <p:nvPr>
            <p:ph type="sldNum" sz="quarter" idx="12"/>
          </p:nvPr>
        </p:nvSpPr>
        <p:spPr/>
        <p:txBody>
          <a:bodyPr/>
          <a:lstStyle/>
          <a:p>
            <a:fld id="{21E123C3-59ED-4854-A1E7-6A81E3A34B3D}" type="slidenum">
              <a:rPr lang="en-GB" smtClean="0"/>
              <a:t>‹#›</a:t>
            </a:fld>
            <a:endParaRPr lang="en-GB" dirty="0"/>
          </a:p>
        </p:txBody>
      </p:sp>
    </p:spTree>
    <p:extLst>
      <p:ext uri="{BB962C8B-B14F-4D97-AF65-F5344CB8AC3E}">
        <p14:creationId xmlns:p14="http://schemas.microsoft.com/office/powerpoint/2010/main" val="2810230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8D96C6-8113-4021-8F7F-7DFF0FB4A8C1}" type="datetime1">
              <a:rPr lang="en-GB" smtClean="0"/>
              <a:t>14/01/2016</a:t>
            </a:fld>
            <a:endParaRPr lang="en-GB" dirty="0"/>
          </a:p>
        </p:txBody>
      </p:sp>
      <p:sp>
        <p:nvSpPr>
          <p:cNvPr id="6" name="Footer Placeholder 5"/>
          <p:cNvSpPr>
            <a:spLocks noGrp="1"/>
          </p:cNvSpPr>
          <p:nvPr>
            <p:ph type="ftr" sz="quarter" idx="11"/>
          </p:nvPr>
        </p:nvSpPr>
        <p:spPr/>
        <p:txBody>
          <a:bodyPr/>
          <a:lstStyle/>
          <a:p>
            <a:r>
              <a:rPr lang="en-GB" dirty="0" smtClean="0"/>
              <a:t>Negotiating Secretaries Briefing - January 2016</a:t>
            </a:r>
            <a:endParaRPr lang="en-GB" dirty="0"/>
          </a:p>
        </p:txBody>
      </p:sp>
      <p:sp>
        <p:nvSpPr>
          <p:cNvPr id="7" name="Slide Number Placeholder 6"/>
          <p:cNvSpPr>
            <a:spLocks noGrp="1"/>
          </p:cNvSpPr>
          <p:nvPr>
            <p:ph type="sldNum" sz="quarter" idx="12"/>
          </p:nvPr>
        </p:nvSpPr>
        <p:spPr/>
        <p:txBody>
          <a:bodyPr/>
          <a:lstStyle/>
          <a:p>
            <a:fld id="{21E123C3-59ED-4854-A1E7-6A81E3A34B3D}" type="slidenum">
              <a:rPr lang="en-GB" smtClean="0"/>
              <a:t>‹#›</a:t>
            </a:fld>
            <a:endParaRPr lang="en-GB" dirty="0"/>
          </a:p>
        </p:txBody>
      </p:sp>
    </p:spTree>
    <p:extLst>
      <p:ext uri="{BB962C8B-B14F-4D97-AF65-F5344CB8AC3E}">
        <p14:creationId xmlns:p14="http://schemas.microsoft.com/office/powerpoint/2010/main" val="41481224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B628B35-5A88-4DCC-A86D-E2B868A4E399}" type="datetime1">
              <a:rPr lang="en-GB" smtClean="0"/>
              <a:t>14/01/2016</a:t>
            </a:fld>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a:t>
            </a:fld>
            <a:endParaRPr lang="en-GB" dirty="0"/>
          </a:p>
        </p:txBody>
      </p:sp>
    </p:spTree>
    <p:extLst>
      <p:ext uri="{BB962C8B-B14F-4D97-AF65-F5344CB8AC3E}">
        <p14:creationId xmlns:p14="http://schemas.microsoft.com/office/powerpoint/2010/main" val="679040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7507665-7459-4FF7-96CA-4FFCEDC325D5}" type="datetime1">
              <a:rPr lang="en-GB" smtClean="0"/>
              <a:t>14/01/2016</a:t>
            </a:fld>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a:t>
            </a:fld>
            <a:endParaRPr lang="en-GB" dirty="0"/>
          </a:p>
        </p:txBody>
      </p:sp>
    </p:spTree>
    <p:extLst>
      <p:ext uri="{BB962C8B-B14F-4D97-AF65-F5344CB8AC3E}">
        <p14:creationId xmlns:p14="http://schemas.microsoft.com/office/powerpoint/2010/main" val="35788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FF1AE5-5009-4463-8DD6-EDFBA1628280}" type="datetime1">
              <a:rPr lang="en-GB" smtClean="0"/>
              <a:t>14/01/2016</a:t>
            </a:fld>
            <a:endParaRPr lang="en-GB" dirty="0"/>
          </a:p>
        </p:txBody>
      </p:sp>
      <p:sp>
        <p:nvSpPr>
          <p:cNvPr id="5" name="Footer Placeholder 4"/>
          <p:cNvSpPr>
            <a:spLocks noGrp="1"/>
          </p:cNvSpPr>
          <p:nvPr>
            <p:ph type="ftr" sz="quarter" idx="3"/>
          </p:nvPr>
        </p:nvSpPr>
        <p:spPr>
          <a:xfrm>
            <a:off x="2987824" y="6356350"/>
            <a:ext cx="316835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dirty="0" smtClean="0"/>
              <a:t>Negotiating Secretaries Briefing - January 2016</a:t>
            </a:r>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E123C3-59ED-4854-A1E7-6A81E3A34B3D}" type="slidenum">
              <a:rPr lang="en-GB" smtClean="0"/>
              <a:t>‹#›</a:t>
            </a:fld>
            <a:endParaRPr lang="en-GB" dirty="0"/>
          </a:p>
        </p:txBody>
      </p:sp>
      <p:pic>
        <p:nvPicPr>
          <p:cNvPr id="7" name="Picture 2" descr="NASUWT teachers union"/>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539552" y="548680"/>
            <a:ext cx="2287588" cy="788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18690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492896"/>
            <a:ext cx="7772400" cy="1470025"/>
          </a:xfrm>
        </p:spPr>
        <p:txBody>
          <a:bodyPr>
            <a:normAutofit/>
          </a:bodyPr>
          <a:lstStyle/>
          <a:p>
            <a:r>
              <a:rPr lang="en-GB" sz="2400" b="1" dirty="0" smtClean="0">
                <a:latin typeface="Arial" panose="020B0604020202020204" pitchFamily="34" charset="0"/>
                <a:cs typeface="Arial" panose="020B0604020202020204" pitchFamily="34" charset="0"/>
              </a:rPr>
              <a:t>STRB Update</a:t>
            </a:r>
            <a:endParaRPr lang="en-GB" sz="2400" b="1" dirty="0">
              <a:latin typeface="Arial" panose="020B0604020202020204" pitchFamily="34" charset="0"/>
              <a:cs typeface="Arial" panose="020B0604020202020204" pitchFamily="34" charset="0"/>
            </a:endParaRP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1</a:t>
            </a:fld>
            <a:endParaRPr lang="en-GB" dirty="0"/>
          </a:p>
        </p:txBody>
      </p:sp>
      <p:sp>
        <p:nvSpPr>
          <p:cNvPr id="7" name="Subtitle 6"/>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6202520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340768"/>
            <a:ext cx="8229600" cy="850106"/>
          </a:xfrm>
        </p:spPr>
        <p:txBody>
          <a:bodyPr>
            <a:normAutofit/>
          </a:bodyPr>
          <a:lstStyle/>
          <a:p>
            <a:r>
              <a:rPr lang="en-GB" sz="2400" b="1" dirty="0" smtClean="0">
                <a:latin typeface="Arial" panose="020B0604020202020204" pitchFamily="34" charset="0"/>
                <a:cs typeface="Arial" panose="020B0604020202020204" pitchFamily="34" charset="0"/>
              </a:rPr>
              <a:t>Scope of the STRB 26</a:t>
            </a:r>
            <a:r>
              <a:rPr lang="en-GB" sz="2400" b="1" baseline="30000" dirty="0" smtClean="0">
                <a:latin typeface="Arial" panose="020B0604020202020204" pitchFamily="34" charset="0"/>
                <a:cs typeface="Arial" panose="020B0604020202020204" pitchFamily="34" charset="0"/>
              </a:rPr>
              <a:t>th</a:t>
            </a:r>
            <a:r>
              <a:rPr lang="en-GB" sz="2400" b="1" dirty="0" smtClean="0">
                <a:latin typeface="Arial" panose="020B0604020202020204" pitchFamily="34" charset="0"/>
                <a:cs typeface="Arial" panose="020B0604020202020204" pitchFamily="34" charset="0"/>
              </a:rPr>
              <a:t> Remit</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39552" y="2276872"/>
            <a:ext cx="8229600" cy="3629000"/>
          </a:xfrm>
        </p:spPr>
        <p:txBody>
          <a:bodyPr>
            <a:normAutofit/>
          </a:bodyPr>
          <a:lstStyle/>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The application of an average pay award of 1% to the salary and allowance ranges for classroom teachers, unqualified teachers and school leaders</a:t>
            </a:r>
          </a:p>
          <a:p>
            <a:pPr algn="just">
              <a:buFont typeface="Wingdings" panose="05000000000000000000" pitchFamily="2" charset="2"/>
              <a:buChar char="q"/>
            </a:pPr>
            <a:endParaRPr lang="en-GB" sz="1800" dirty="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Adjustments to the pay and conditions framework to provide additional flexibilities for schools and incentives to recognise performance</a:t>
            </a:r>
          </a:p>
          <a:p>
            <a:pPr algn="just">
              <a:buFont typeface="Wingdings" panose="05000000000000000000" pitchFamily="2" charset="2"/>
              <a:buChar char="q"/>
            </a:pPr>
            <a:endParaRPr lang="en-GB" sz="1800" dirty="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The extension of salary sacrifice arrangements to provide scope for a salary advance scheme for rental deposits</a:t>
            </a:r>
          </a:p>
          <a:p>
            <a:pPr algn="just">
              <a:buFont typeface="Wingdings" panose="05000000000000000000" pitchFamily="2" charset="2"/>
              <a:buChar char="q"/>
            </a:pPr>
            <a:endParaRPr lang="en-GB" sz="1800" dirty="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Changes to the STPCD following the introduction of the new registration fee arrangements to finance the Education Workforce Council (Wales)</a:t>
            </a:r>
            <a:endParaRPr lang="en-GB" sz="1800" dirty="0">
              <a:latin typeface="Arial" panose="020B0604020202020204" pitchFamily="34" charset="0"/>
              <a:cs typeface="Arial" panose="020B0604020202020204" pitchFamily="34" charset="0"/>
            </a:endParaRP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2</a:t>
            </a:fld>
            <a:endParaRPr lang="en-GB" dirty="0"/>
          </a:p>
        </p:txBody>
      </p:sp>
    </p:spTree>
    <p:extLst>
      <p:ext uri="{BB962C8B-B14F-4D97-AF65-F5344CB8AC3E}">
        <p14:creationId xmlns:p14="http://schemas.microsoft.com/office/powerpoint/2010/main" val="28109170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268760"/>
            <a:ext cx="8229600" cy="850106"/>
          </a:xfrm>
        </p:spPr>
        <p:txBody>
          <a:bodyPr>
            <a:normAutofit/>
          </a:bodyPr>
          <a:lstStyle/>
          <a:p>
            <a:r>
              <a:rPr lang="en-GB" sz="2400" b="1" dirty="0" smtClean="0">
                <a:latin typeface="Arial" panose="020B0604020202020204" pitchFamily="34" charset="0"/>
                <a:cs typeface="Arial" panose="020B0604020202020204" pitchFamily="34" charset="0"/>
              </a:rPr>
              <a:t>Timeline to 26</a:t>
            </a:r>
            <a:r>
              <a:rPr lang="en-GB" sz="2400" b="1" baseline="30000" dirty="0" smtClean="0">
                <a:latin typeface="Arial" panose="020B0604020202020204" pitchFamily="34" charset="0"/>
                <a:cs typeface="Arial" panose="020B0604020202020204" pitchFamily="34" charset="0"/>
              </a:rPr>
              <a:t>th</a:t>
            </a:r>
            <a:r>
              <a:rPr lang="en-GB" sz="2400" b="1" dirty="0" smtClean="0">
                <a:latin typeface="Arial" panose="020B0604020202020204" pitchFamily="34" charset="0"/>
                <a:cs typeface="Arial" panose="020B0604020202020204" pitchFamily="34" charset="0"/>
              </a:rPr>
              <a:t> STRB Report</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2204864"/>
            <a:ext cx="8229600" cy="3052936"/>
          </a:xfrm>
        </p:spPr>
        <p:txBody>
          <a:bodyPr>
            <a:normAutofit/>
          </a:bodyPr>
          <a:lstStyle/>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Secretary of </a:t>
            </a:r>
            <a:r>
              <a:rPr lang="en-GB" sz="1800" dirty="0" smtClean="0">
                <a:latin typeface="Arial" panose="020B0604020202020204" pitchFamily="34" charset="0"/>
                <a:cs typeface="Arial" panose="020B0604020202020204" pitchFamily="34" charset="0"/>
              </a:rPr>
              <a:t>State’s </a:t>
            </a:r>
            <a:r>
              <a:rPr lang="en-GB" sz="1800" dirty="0" smtClean="0">
                <a:latin typeface="Arial" panose="020B0604020202020204" pitchFamily="34" charset="0"/>
                <a:cs typeface="Arial" panose="020B0604020202020204" pitchFamily="34" charset="0"/>
              </a:rPr>
              <a:t>letter to Chair of the STRB issued on 7 October 2015</a:t>
            </a:r>
          </a:p>
          <a:p>
            <a:pPr algn="just">
              <a:buFont typeface="Wingdings" panose="05000000000000000000" pitchFamily="2" charset="2"/>
              <a:buChar char="q"/>
            </a:pPr>
            <a:endParaRPr lang="en-GB" sz="1800" dirty="0" smtClean="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Deadline </a:t>
            </a:r>
            <a:r>
              <a:rPr lang="en-GB" sz="1800" dirty="0" smtClean="0">
                <a:latin typeface="Arial" panose="020B0604020202020204" pitchFamily="34" charset="0"/>
                <a:cs typeface="Arial" panose="020B0604020202020204" pitchFamily="34" charset="0"/>
              </a:rPr>
              <a:t>for submission from statutory consultees – 27 November 2015</a:t>
            </a:r>
          </a:p>
          <a:p>
            <a:pPr marL="0" indent="0" algn="just">
              <a:buNone/>
            </a:pPr>
            <a:endParaRPr lang="en-GB" sz="1800" dirty="0" smtClean="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Secretary </a:t>
            </a:r>
            <a:r>
              <a:rPr lang="en-GB" sz="1800" dirty="0" smtClean="0">
                <a:latin typeface="Arial" panose="020B0604020202020204" pitchFamily="34" charset="0"/>
                <a:cs typeface="Arial" panose="020B0604020202020204" pitchFamily="34" charset="0"/>
              </a:rPr>
              <a:t>of State unable to meet the deadline for submissions. Deadline for DfE extended to 4 December</a:t>
            </a:r>
          </a:p>
          <a:p>
            <a:pPr algn="just">
              <a:buFont typeface="Wingdings" panose="05000000000000000000" pitchFamily="2" charset="2"/>
              <a:buChar char="q"/>
            </a:pPr>
            <a:endParaRPr lang="en-GB" sz="1800" dirty="0" smtClean="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Deadline </a:t>
            </a:r>
            <a:r>
              <a:rPr lang="en-GB" sz="1800" dirty="0" smtClean="0">
                <a:latin typeface="Arial" panose="020B0604020202020204" pitchFamily="34" charset="0"/>
                <a:cs typeface="Arial" panose="020B0604020202020204" pitchFamily="34" charset="0"/>
              </a:rPr>
              <a:t>for submission of supplementary evidence – 18 December 2015, extended to 6 January 2016</a:t>
            </a:r>
          </a:p>
          <a:p>
            <a:endParaRPr lang="en-GB" dirty="0" smtClean="0"/>
          </a:p>
          <a:p>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3</a:t>
            </a:fld>
            <a:endParaRPr lang="en-GB" dirty="0"/>
          </a:p>
        </p:txBody>
      </p:sp>
    </p:spTree>
    <p:extLst>
      <p:ext uri="{BB962C8B-B14F-4D97-AF65-F5344CB8AC3E}">
        <p14:creationId xmlns:p14="http://schemas.microsoft.com/office/powerpoint/2010/main" val="39660873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196752"/>
            <a:ext cx="8229600" cy="778098"/>
          </a:xfrm>
        </p:spPr>
        <p:txBody>
          <a:bodyPr>
            <a:normAutofit/>
          </a:bodyPr>
          <a:lstStyle/>
          <a:p>
            <a:r>
              <a:rPr lang="en-GB" sz="2400" b="1" dirty="0" smtClean="0">
                <a:latin typeface="Arial" panose="020B0604020202020204" pitchFamily="34" charset="0"/>
                <a:cs typeface="Arial" panose="020B0604020202020204" pitchFamily="34" charset="0"/>
              </a:rPr>
              <a:t>Submissions to the Review Body</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1844824"/>
            <a:ext cx="8363272" cy="4421088"/>
          </a:xfrm>
        </p:spPr>
        <p:txBody>
          <a:bodyPr>
            <a:noAutofit/>
          </a:bodyPr>
          <a:lstStyle/>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Department for Education</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Welsh Government</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Local Government Employers/NEOST</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National </a:t>
            </a:r>
            <a:r>
              <a:rPr lang="en-GB" sz="1800" dirty="0" smtClean="0">
                <a:latin typeface="Arial" panose="020B0604020202020204" pitchFamily="34" charset="0"/>
                <a:cs typeface="Arial" panose="020B0604020202020204" pitchFamily="34" charset="0"/>
              </a:rPr>
              <a:t>Governors’ Association</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BATOD</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ASCL</a:t>
            </a:r>
            <a:endParaRPr lang="en-GB" sz="1800" dirty="0" smtClean="0">
              <a:latin typeface="Arial" panose="020B0604020202020204" pitchFamily="34" charset="0"/>
              <a:cs typeface="Arial" panose="020B0604020202020204" pitchFamily="34" charset="0"/>
            </a:endParaRP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ATL</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NAHT</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NASUWT</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NUT</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UCAC</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Voice</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Supplementary </a:t>
            </a:r>
            <a:r>
              <a:rPr lang="en-GB" sz="1800" dirty="0" smtClean="0">
                <a:latin typeface="Arial" panose="020B0604020202020204" pitchFamily="34" charset="0"/>
                <a:cs typeface="Arial" panose="020B0604020202020204" pitchFamily="34" charset="0"/>
              </a:rPr>
              <a:t>‘Joint Statement’ from ASCL, ATL, NAHT, NUT, UCAC, Voice</a:t>
            </a:r>
            <a:endParaRPr lang="en-GB" sz="1800" dirty="0">
              <a:latin typeface="Arial" panose="020B0604020202020204" pitchFamily="34" charset="0"/>
              <a:cs typeface="Arial" panose="020B0604020202020204" pitchFamily="34" charset="0"/>
            </a:endParaRP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4</a:t>
            </a:fld>
            <a:endParaRPr lang="en-GB" dirty="0"/>
          </a:p>
        </p:txBody>
      </p:sp>
    </p:spTree>
    <p:extLst>
      <p:ext uri="{BB962C8B-B14F-4D97-AF65-F5344CB8AC3E}">
        <p14:creationId xmlns:p14="http://schemas.microsoft.com/office/powerpoint/2010/main" val="17989157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96752"/>
            <a:ext cx="8229600" cy="850106"/>
          </a:xfrm>
        </p:spPr>
        <p:txBody>
          <a:bodyPr>
            <a:normAutofit/>
          </a:bodyPr>
          <a:lstStyle/>
          <a:p>
            <a:r>
              <a:rPr lang="en-GB" sz="2400" b="1" dirty="0" smtClean="0">
                <a:latin typeface="Arial" panose="020B0604020202020204" pitchFamily="34" charset="0"/>
                <a:cs typeface="Arial" panose="020B0604020202020204" pitchFamily="34" charset="0"/>
              </a:rPr>
              <a:t>NASUWT Evidence (1)</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2132856"/>
            <a:ext cx="8229600" cy="2980928"/>
          </a:xfrm>
        </p:spPr>
        <p:txBody>
          <a:bodyPr>
            <a:normAutofit/>
          </a:bodyPr>
          <a:lstStyle/>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Only the NASUWT has provided detailed evidence and supplementary evidence to the Review Body based on systematic statistical data and research</a:t>
            </a:r>
          </a:p>
          <a:p>
            <a:pPr algn="just">
              <a:buFont typeface="Wingdings" panose="05000000000000000000" pitchFamily="2" charset="2"/>
              <a:buChar char="q"/>
            </a:pPr>
            <a:endParaRPr lang="en-GB" sz="1800" dirty="0" smtClean="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The NASUWT submission also includes latest research commissioned from Incomes Data Research (IDR)</a:t>
            </a:r>
          </a:p>
          <a:p>
            <a:pPr algn="just">
              <a:buFont typeface="Wingdings" panose="05000000000000000000" pitchFamily="2" charset="2"/>
              <a:buChar char="q"/>
            </a:pPr>
            <a:endParaRPr lang="en-GB" sz="1800" dirty="0" smtClean="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Evidence provides illustrative case study examples drawn from NASUWT research and research commissioned from University of Warwick</a:t>
            </a: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5</a:t>
            </a:fld>
            <a:endParaRPr lang="en-GB" dirty="0"/>
          </a:p>
        </p:txBody>
      </p:sp>
    </p:spTree>
    <p:extLst>
      <p:ext uri="{BB962C8B-B14F-4D97-AF65-F5344CB8AC3E}">
        <p14:creationId xmlns:p14="http://schemas.microsoft.com/office/powerpoint/2010/main" val="34067210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268760"/>
            <a:ext cx="8229600" cy="850106"/>
          </a:xfrm>
        </p:spPr>
        <p:txBody>
          <a:bodyPr>
            <a:normAutofit/>
          </a:bodyPr>
          <a:lstStyle/>
          <a:p>
            <a:r>
              <a:rPr lang="en-GB" sz="2400" b="1" dirty="0" smtClean="0">
                <a:latin typeface="Arial" panose="020B0604020202020204" pitchFamily="34" charset="0"/>
                <a:cs typeface="Arial" panose="020B0604020202020204" pitchFamily="34" charset="0"/>
              </a:rPr>
              <a:t>NASUWT Evidence (2)</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2060848"/>
            <a:ext cx="8229600" cy="4248472"/>
          </a:xfrm>
        </p:spPr>
        <p:txBody>
          <a:bodyPr>
            <a:normAutofit/>
          </a:bodyPr>
          <a:lstStyle/>
          <a:p>
            <a:pPr algn="just">
              <a:spcBef>
                <a:spcPts val="0"/>
              </a:spcBef>
              <a:buFont typeface="Wingdings" panose="05000000000000000000" pitchFamily="2" charset="2"/>
              <a:buChar char="q"/>
            </a:pPr>
            <a:r>
              <a:rPr lang="en-GB" sz="1900" dirty="0" smtClean="0">
                <a:latin typeface="Arial" panose="020B0604020202020204" pitchFamily="34" charset="0"/>
                <a:cs typeface="Arial" panose="020B0604020202020204" pitchFamily="34" charset="0"/>
              </a:rPr>
              <a:t>Detailed chronology demonstrating the significant erosion of the value of teachers’ pay since 2010.</a:t>
            </a:r>
          </a:p>
          <a:p>
            <a:pPr algn="just">
              <a:spcBef>
                <a:spcPts val="0"/>
              </a:spcBef>
              <a:buFont typeface="Wingdings" panose="05000000000000000000" pitchFamily="2" charset="2"/>
              <a:buChar char="q"/>
            </a:pPr>
            <a:endParaRPr lang="en-GB" sz="1900" dirty="0" smtClean="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900" dirty="0" smtClean="0">
                <a:latin typeface="Arial" panose="020B0604020202020204" pitchFamily="34" charset="0"/>
                <a:cs typeface="Arial" panose="020B0604020202020204" pitchFamily="34" charset="0"/>
              </a:rPr>
              <a:t>Identifies the cumulative impact of cuts to pay and reforms to teachers’ pensions –total reward.</a:t>
            </a:r>
          </a:p>
          <a:p>
            <a:pPr algn="just">
              <a:spcBef>
                <a:spcPts val="0"/>
              </a:spcBef>
              <a:buFont typeface="Wingdings" panose="05000000000000000000" pitchFamily="2" charset="2"/>
              <a:buChar char="q"/>
            </a:pPr>
            <a:endParaRPr lang="en-GB" sz="1900" dirty="0" smtClean="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900" dirty="0" smtClean="0">
                <a:latin typeface="Arial" panose="020B0604020202020204" pitchFamily="34" charset="0"/>
                <a:cs typeface="Arial" panose="020B0604020202020204" pitchFamily="34" charset="0"/>
              </a:rPr>
              <a:t>Confirms the discriminatory effect of changes to teachers’ pay on women, older teachers, BME teachers and disabled teachers.</a:t>
            </a:r>
          </a:p>
          <a:p>
            <a:pPr algn="just">
              <a:spcBef>
                <a:spcPts val="0"/>
              </a:spcBef>
              <a:buFont typeface="Wingdings" panose="05000000000000000000" pitchFamily="2" charset="2"/>
              <a:buChar char="q"/>
            </a:pPr>
            <a:endParaRPr lang="en-GB" sz="1900" dirty="0" smtClean="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900" dirty="0" smtClean="0">
                <a:latin typeface="Arial" panose="020B0604020202020204" pitchFamily="34" charset="0"/>
                <a:cs typeface="Arial" panose="020B0604020202020204" pitchFamily="34" charset="0"/>
              </a:rPr>
              <a:t>Identifies the rampant culture of bullying in schools and attempts to deny teachers access to pay progression (p.17).</a:t>
            </a:r>
          </a:p>
          <a:p>
            <a:pPr algn="just">
              <a:spcBef>
                <a:spcPts val="0"/>
              </a:spcBef>
              <a:buFont typeface="Wingdings" panose="05000000000000000000" pitchFamily="2" charset="2"/>
              <a:buChar char="q"/>
            </a:pPr>
            <a:endParaRPr lang="en-GB" sz="1900" dirty="0" smtClean="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900" dirty="0" smtClean="0">
                <a:latin typeface="Arial" panose="020B0604020202020204" pitchFamily="34" charset="0"/>
                <a:cs typeface="Arial" panose="020B0604020202020204" pitchFamily="34" charset="0"/>
              </a:rPr>
              <a:t>Confirms that since 2010, only growth areas are MPR1 and MPR2 and on the Leadership Pay Range (p.23).</a:t>
            </a:r>
          </a:p>
          <a:p>
            <a:pPr>
              <a:spcBef>
                <a:spcPts val="0"/>
              </a:spcBef>
            </a:pPr>
            <a:endParaRPr lang="en-GB" dirty="0" smtClean="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6</a:t>
            </a:fld>
            <a:endParaRPr lang="en-GB" dirty="0"/>
          </a:p>
        </p:txBody>
      </p:sp>
    </p:spTree>
    <p:extLst>
      <p:ext uri="{BB962C8B-B14F-4D97-AF65-F5344CB8AC3E}">
        <p14:creationId xmlns:p14="http://schemas.microsoft.com/office/powerpoint/2010/main" val="21656334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268760"/>
            <a:ext cx="8229600" cy="778098"/>
          </a:xfrm>
        </p:spPr>
        <p:txBody>
          <a:bodyPr>
            <a:normAutofit/>
          </a:bodyPr>
          <a:lstStyle/>
          <a:p>
            <a:r>
              <a:rPr lang="en-GB" sz="2400" b="1" dirty="0" smtClean="0">
                <a:latin typeface="Arial" panose="020B0604020202020204" pitchFamily="34" charset="0"/>
                <a:cs typeface="Arial" panose="020B0604020202020204" pitchFamily="34" charset="0"/>
              </a:rPr>
              <a:t>NASUWT Evidence (3)</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39552" y="2060848"/>
            <a:ext cx="8229600" cy="3312368"/>
          </a:xfrm>
        </p:spPr>
        <p:txBody>
          <a:bodyPr>
            <a:normAutofit/>
          </a:bodyPr>
          <a:lstStyle/>
          <a:p>
            <a:pPr algn="just">
              <a:spcBef>
                <a:spcPts val="0"/>
              </a:spcBef>
              <a:buFont typeface="Wingdings" panose="05000000000000000000" pitchFamily="2" charset="2"/>
              <a:buChar char="q"/>
            </a:pPr>
            <a:r>
              <a:rPr lang="en-GB" sz="1800" dirty="0">
                <a:latin typeface="Arial" panose="020B0604020202020204" pitchFamily="34" charset="0"/>
                <a:cs typeface="Arial" panose="020B0604020202020204" pitchFamily="34" charset="0"/>
              </a:rPr>
              <a:t>Confirms the evidence of the widening gender pay gap (p.25).</a:t>
            </a:r>
          </a:p>
          <a:p>
            <a:pPr algn="just">
              <a:spcBef>
                <a:spcPts val="0"/>
              </a:spcBef>
              <a:buFont typeface="Wingdings" panose="05000000000000000000" pitchFamily="2" charset="2"/>
              <a:buChar char="q"/>
            </a:pPr>
            <a:endParaRPr lang="en-GB" sz="1800" dirty="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800" dirty="0">
                <a:latin typeface="Arial" panose="020B0604020202020204" pitchFamily="34" charset="0"/>
                <a:cs typeface="Arial" panose="020B0604020202020204" pitchFamily="34" charset="0"/>
              </a:rPr>
              <a:t>Identifies the impact of inflation in eroding the value of teachers’ pay by 13.8% since 2010.</a:t>
            </a:r>
          </a:p>
          <a:p>
            <a:pPr algn="just">
              <a:spcBef>
                <a:spcPts val="0"/>
              </a:spcBef>
              <a:buFont typeface="Wingdings" panose="05000000000000000000" pitchFamily="2" charset="2"/>
              <a:buChar char="q"/>
            </a:pPr>
            <a:endParaRPr lang="en-GB" sz="1800" dirty="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800" dirty="0">
                <a:latin typeface="Arial" panose="020B0604020202020204" pitchFamily="34" charset="0"/>
                <a:cs typeface="Arial" panose="020B0604020202020204" pitchFamily="34" charset="0"/>
              </a:rPr>
              <a:t>Details that teachers’ pay has not remained competitive with pay in other graduate professions.</a:t>
            </a:r>
          </a:p>
          <a:p>
            <a:pPr algn="just">
              <a:spcBef>
                <a:spcPts val="0"/>
              </a:spcBef>
              <a:buFont typeface="Wingdings" panose="05000000000000000000" pitchFamily="2" charset="2"/>
              <a:buChar char="q"/>
            </a:pPr>
            <a:endParaRPr lang="en-GB" sz="1800" dirty="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800" dirty="0">
                <a:latin typeface="Arial" panose="020B0604020202020204" pitchFamily="34" charset="0"/>
                <a:cs typeface="Arial" panose="020B0604020202020204" pitchFamily="34" charset="0"/>
              </a:rPr>
              <a:t>Confirms the impact of pay in accelerating the teacher supply crisis (p.49).</a:t>
            </a:r>
          </a:p>
          <a:p>
            <a:pPr algn="just">
              <a:spcBef>
                <a:spcPts val="0"/>
              </a:spcBef>
              <a:buFont typeface="Wingdings" panose="05000000000000000000" pitchFamily="2" charset="2"/>
              <a:buChar char="q"/>
            </a:pPr>
            <a:endParaRPr lang="en-GB" sz="1800" dirty="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800" dirty="0">
                <a:latin typeface="Arial" panose="020B0604020202020204" pitchFamily="34" charset="0"/>
                <a:cs typeface="Arial" panose="020B0604020202020204" pitchFamily="34" charset="0"/>
              </a:rPr>
              <a:t>Makes the case on affordability of the pay </a:t>
            </a:r>
            <a:r>
              <a:rPr lang="en-GB" sz="1800" dirty="0" smtClean="0">
                <a:latin typeface="Arial" panose="020B0604020202020204" pitchFamily="34" charset="0"/>
                <a:cs typeface="Arial" panose="020B0604020202020204" pitchFamily="34" charset="0"/>
              </a:rPr>
              <a:t>award (p.63).</a:t>
            </a:r>
          </a:p>
          <a:p>
            <a:pPr>
              <a:spcBef>
                <a:spcPts val="0"/>
              </a:spcBef>
            </a:pPr>
            <a:endParaRPr lang="en-GB" dirty="0"/>
          </a:p>
          <a:p>
            <a:pPr>
              <a:spcBef>
                <a:spcPts val="0"/>
              </a:spcBef>
            </a:pPr>
            <a:endParaRPr lang="en-GB" dirty="0" smtClean="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7</a:t>
            </a:fld>
            <a:endParaRPr lang="en-GB" dirty="0"/>
          </a:p>
        </p:txBody>
      </p:sp>
    </p:spTree>
    <p:extLst>
      <p:ext uri="{BB962C8B-B14F-4D97-AF65-F5344CB8AC3E}">
        <p14:creationId xmlns:p14="http://schemas.microsoft.com/office/powerpoint/2010/main" val="18411783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720080"/>
          </a:xfrm>
        </p:spPr>
        <p:txBody>
          <a:bodyPr>
            <a:normAutofit/>
          </a:bodyPr>
          <a:lstStyle/>
          <a:p>
            <a:r>
              <a:rPr lang="en-GB" sz="2400" b="1" dirty="0" smtClean="0">
                <a:latin typeface="Arial" panose="020B0604020202020204" pitchFamily="34" charset="0"/>
                <a:cs typeface="Arial" panose="020B0604020202020204" pitchFamily="34" charset="0"/>
              </a:rPr>
              <a:t>NASUWT Evidence (4)</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2060848"/>
            <a:ext cx="8229600" cy="3240360"/>
          </a:xfrm>
        </p:spPr>
        <p:txBody>
          <a:bodyPr>
            <a:normAutofit/>
          </a:bodyPr>
          <a:lstStyle/>
          <a:p>
            <a:pPr algn="just">
              <a:spcBef>
                <a:spcPts val="0"/>
              </a:spcBef>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Rejects extension of employer flexibilities</a:t>
            </a:r>
          </a:p>
          <a:p>
            <a:pPr algn="just">
              <a:spcBef>
                <a:spcPts val="0"/>
              </a:spcBef>
              <a:buFont typeface="Wingdings" panose="05000000000000000000" pitchFamily="2" charset="2"/>
              <a:buChar char="q"/>
            </a:pPr>
            <a:endParaRPr lang="en-GB" sz="1800" dirty="0" smtClean="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Rejects the proposal to move teachers down from the UPR to the MPR</a:t>
            </a:r>
          </a:p>
          <a:p>
            <a:pPr algn="just">
              <a:spcBef>
                <a:spcPts val="0"/>
              </a:spcBef>
              <a:buFont typeface="Wingdings" panose="05000000000000000000" pitchFamily="2" charset="2"/>
              <a:buChar char="q"/>
            </a:pPr>
            <a:endParaRPr lang="en-GB" sz="1800" dirty="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Rejects the proposal for extension of non-consolidated payments</a:t>
            </a:r>
          </a:p>
          <a:p>
            <a:pPr algn="just">
              <a:spcBef>
                <a:spcPts val="0"/>
              </a:spcBef>
              <a:buFont typeface="Wingdings" panose="05000000000000000000" pitchFamily="2" charset="2"/>
              <a:buChar char="q"/>
            </a:pPr>
            <a:endParaRPr lang="en-GB" sz="1800" dirty="0" smtClean="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Highlights the impact of housing crisis on teachers in context of proposal for salary sacrifice for rental deposits</a:t>
            </a:r>
          </a:p>
          <a:p>
            <a:pPr algn="just">
              <a:spcBef>
                <a:spcPts val="0"/>
              </a:spcBef>
              <a:buFont typeface="Wingdings" panose="05000000000000000000" pitchFamily="2" charset="2"/>
              <a:buChar char="q"/>
            </a:pPr>
            <a:endParaRPr lang="en-GB" sz="1800" dirty="0" smtClean="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Argues for retention of the provision for the Education Workforce Council (Wales) fee in the STPCD</a:t>
            </a:r>
          </a:p>
          <a:p>
            <a:pPr>
              <a:spcBef>
                <a:spcPts val="0"/>
              </a:spcBef>
            </a:pPr>
            <a:endParaRPr lang="en-GB" dirty="0"/>
          </a:p>
          <a:p>
            <a:pPr>
              <a:spcBef>
                <a:spcPts val="0"/>
              </a:spcBef>
            </a:pPr>
            <a:endParaRPr lang="en-GB" dirty="0" smtClean="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8</a:t>
            </a:fld>
            <a:endParaRPr lang="en-GB" dirty="0"/>
          </a:p>
        </p:txBody>
      </p:sp>
    </p:spTree>
    <p:extLst>
      <p:ext uri="{BB962C8B-B14F-4D97-AF65-F5344CB8AC3E}">
        <p14:creationId xmlns:p14="http://schemas.microsoft.com/office/powerpoint/2010/main" val="23360494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706090"/>
          </a:xfrm>
        </p:spPr>
        <p:txBody>
          <a:bodyPr>
            <a:normAutofit/>
          </a:bodyPr>
          <a:lstStyle/>
          <a:p>
            <a:r>
              <a:rPr lang="en-GB" sz="2400" b="1" dirty="0" smtClean="0">
                <a:latin typeface="Arial" panose="020B0604020202020204" pitchFamily="34" charset="0"/>
                <a:cs typeface="Arial" panose="020B0604020202020204" pitchFamily="34" charset="0"/>
              </a:rPr>
              <a:t>NASUWT Evidence (5)</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2060848"/>
            <a:ext cx="8229600" cy="4320479"/>
          </a:xfrm>
        </p:spPr>
        <p:txBody>
          <a:bodyPr>
            <a:normAutofit fontScale="92500" lnSpcReduction="20000"/>
          </a:bodyPr>
          <a:lstStyle/>
          <a:p>
            <a:pPr algn="just">
              <a:spcBef>
                <a:spcPts val="0"/>
              </a:spcBef>
              <a:buFont typeface="Wingdings" panose="05000000000000000000" pitchFamily="2" charset="2"/>
              <a:buChar char="q"/>
            </a:pPr>
            <a:r>
              <a:rPr lang="en-GB" sz="1900" dirty="0" smtClean="0">
                <a:latin typeface="Arial" panose="020B0604020202020204" pitchFamily="34" charset="0"/>
                <a:cs typeface="Arial" panose="020B0604020202020204" pitchFamily="34" charset="0"/>
              </a:rPr>
              <a:t>Commissioned Incomes Data Research (IDR) to compare teachers’ pay with other graduate profession.</a:t>
            </a:r>
          </a:p>
          <a:p>
            <a:pPr algn="just">
              <a:spcBef>
                <a:spcPts val="0"/>
              </a:spcBef>
              <a:buFont typeface="Wingdings" panose="05000000000000000000" pitchFamily="2" charset="2"/>
              <a:buChar char="q"/>
            </a:pPr>
            <a:endParaRPr lang="en-GB" sz="1900" dirty="0" smtClean="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900" dirty="0" smtClean="0">
                <a:latin typeface="Arial" panose="020B0604020202020204" pitchFamily="34" charset="0"/>
                <a:cs typeface="Arial" panose="020B0604020202020204" pitchFamily="34" charset="0"/>
              </a:rPr>
              <a:t>IDR identify that the graduate labour market is the most buoyant it has been since 2008/9.</a:t>
            </a:r>
          </a:p>
          <a:p>
            <a:pPr algn="just">
              <a:spcBef>
                <a:spcPts val="0"/>
              </a:spcBef>
              <a:buFont typeface="Wingdings" panose="05000000000000000000" pitchFamily="2" charset="2"/>
              <a:buChar char="q"/>
            </a:pPr>
            <a:endParaRPr lang="en-GB" sz="2100" dirty="0" smtClean="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900" dirty="0" smtClean="0">
                <a:latin typeface="Arial" panose="020B0604020202020204" pitchFamily="34" charset="0"/>
                <a:cs typeface="Arial" panose="020B0604020202020204" pitchFamily="34" charset="0"/>
              </a:rPr>
              <a:t>IDR confirm that teachers’ pay has fallen behind other graduate professions in the last 5 years.</a:t>
            </a:r>
          </a:p>
          <a:p>
            <a:pPr algn="just">
              <a:spcBef>
                <a:spcPts val="0"/>
              </a:spcBef>
              <a:buFont typeface="Wingdings" panose="05000000000000000000" pitchFamily="2" charset="2"/>
              <a:buChar char="q"/>
            </a:pPr>
            <a:endParaRPr lang="en-GB" sz="1900" dirty="0" smtClean="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900" dirty="0" smtClean="0">
                <a:latin typeface="Arial" panose="020B0604020202020204" pitchFamily="34" charset="0"/>
                <a:cs typeface="Arial" panose="020B0604020202020204" pitchFamily="34" charset="0"/>
              </a:rPr>
              <a:t>Median starting salaries for graduates in 2015 was £3,756 higher (at £26,500) than for teachers.</a:t>
            </a:r>
          </a:p>
          <a:p>
            <a:pPr algn="just">
              <a:spcBef>
                <a:spcPts val="0"/>
              </a:spcBef>
              <a:buFont typeface="Wingdings" panose="05000000000000000000" pitchFamily="2" charset="2"/>
              <a:buChar char="q"/>
            </a:pPr>
            <a:endParaRPr lang="en-GB" sz="1900" dirty="0" smtClean="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900" dirty="0" smtClean="0">
                <a:latin typeface="Arial" panose="020B0604020202020204" pitchFamily="34" charset="0"/>
                <a:cs typeface="Arial" panose="020B0604020202020204" pitchFamily="34" charset="0"/>
              </a:rPr>
              <a:t>Median pay for graduates after 3 years (£35,000) and after 5 years (£38,585) was £7,073 and £5,754 higher than for teachers over same period.</a:t>
            </a:r>
          </a:p>
          <a:p>
            <a:pPr algn="just">
              <a:spcBef>
                <a:spcPts val="0"/>
              </a:spcBef>
              <a:buFont typeface="Wingdings" panose="05000000000000000000" pitchFamily="2" charset="2"/>
              <a:buChar char="q"/>
            </a:pPr>
            <a:endParaRPr lang="en-GB" sz="1900" dirty="0" smtClean="0">
              <a:latin typeface="Arial" panose="020B0604020202020204" pitchFamily="34" charset="0"/>
              <a:cs typeface="Arial" panose="020B0604020202020204" pitchFamily="34" charset="0"/>
            </a:endParaRPr>
          </a:p>
          <a:p>
            <a:pPr algn="just">
              <a:spcBef>
                <a:spcPts val="0"/>
              </a:spcBef>
              <a:buFont typeface="Wingdings" panose="05000000000000000000" pitchFamily="2" charset="2"/>
              <a:buChar char="q"/>
            </a:pPr>
            <a:r>
              <a:rPr lang="en-GB" sz="1900" b="1" dirty="0" smtClean="0">
                <a:latin typeface="Arial" panose="020B0604020202020204" pitchFamily="34" charset="0"/>
                <a:cs typeface="Arial" panose="020B0604020202020204" pitchFamily="34" charset="0"/>
              </a:rPr>
              <a:t>“Our conclusion… is that currently the teaching profession appears relatively unattractive in terms of average earnings levels when compared to other graduate occupations.”</a:t>
            </a:r>
          </a:p>
          <a:p>
            <a:pPr>
              <a:spcBef>
                <a:spcPts val="0"/>
              </a:spcBef>
            </a:pPr>
            <a:endParaRPr lang="en-GB" dirty="0"/>
          </a:p>
          <a:p>
            <a:pPr>
              <a:spcBef>
                <a:spcPts val="0"/>
              </a:spcBef>
            </a:pPr>
            <a:endParaRPr lang="en-GB" dirty="0" smtClean="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9</a:t>
            </a:fld>
            <a:endParaRPr lang="en-GB" dirty="0"/>
          </a:p>
        </p:txBody>
      </p:sp>
    </p:spTree>
    <p:extLst>
      <p:ext uri="{BB962C8B-B14F-4D97-AF65-F5344CB8AC3E}">
        <p14:creationId xmlns:p14="http://schemas.microsoft.com/office/powerpoint/2010/main" val="34370514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55576" y="4509120"/>
            <a:ext cx="7772400" cy="606276"/>
          </a:xfrm>
        </p:spPr>
        <p:txBody>
          <a:bodyPr>
            <a:normAutofit/>
          </a:bodyPr>
          <a:lstStyle/>
          <a:p>
            <a:r>
              <a:rPr lang="en-GB" sz="1800" dirty="0" smtClean="0">
                <a:latin typeface="Arial" panose="020B0604020202020204" pitchFamily="34" charset="0"/>
                <a:cs typeface="Arial" panose="020B0604020202020204" pitchFamily="34" charset="0"/>
              </a:rPr>
              <a:t>Points of note from other submissions</a:t>
            </a:r>
            <a:endParaRPr lang="en-GB" sz="1800" dirty="0">
              <a:latin typeface="Arial" panose="020B0604020202020204" pitchFamily="34" charset="0"/>
              <a:cs typeface="Arial" panose="020B0604020202020204" pitchFamily="34" charset="0"/>
            </a:endParaRPr>
          </a:p>
        </p:txBody>
      </p:sp>
      <p:sp>
        <p:nvSpPr>
          <p:cNvPr id="5" name="Text Placeholder 4"/>
          <p:cNvSpPr>
            <a:spLocks noGrp="1"/>
          </p:cNvSpPr>
          <p:nvPr>
            <p:ph type="body" idx="1"/>
          </p:nvPr>
        </p:nvSpPr>
        <p:spPr/>
        <p:txBody>
          <a:bodyPr>
            <a:normAutofit/>
          </a:bodyPr>
          <a:lstStyle/>
          <a:p>
            <a:r>
              <a:rPr lang="en-GB" sz="1800" dirty="0" smtClean="0">
                <a:latin typeface="Arial" panose="020B0604020202020204" pitchFamily="34" charset="0"/>
                <a:cs typeface="Arial" panose="020B0604020202020204" pitchFamily="34" charset="0"/>
              </a:rPr>
              <a:t>Issues</a:t>
            </a:r>
            <a:endParaRPr lang="en-GB" sz="1800" dirty="0">
              <a:latin typeface="Arial" panose="020B0604020202020204" pitchFamily="34" charset="0"/>
              <a:cs typeface="Arial" panose="020B0604020202020204" pitchFamily="34" charset="0"/>
            </a:endParaRPr>
          </a:p>
        </p:txBody>
      </p:sp>
      <p:sp>
        <p:nvSpPr>
          <p:cNvPr id="2" name="Footer Placeholder 1"/>
          <p:cNvSpPr>
            <a:spLocks noGrp="1"/>
          </p:cNvSpPr>
          <p:nvPr>
            <p:ph type="ftr" sz="quarter" idx="11"/>
          </p:nvPr>
        </p:nvSpPr>
        <p:spPr/>
        <p:txBody>
          <a:bodyPr/>
          <a:lstStyle/>
          <a:p>
            <a:r>
              <a:rPr lang="en-GB" dirty="0" smtClean="0"/>
              <a:t>Negotiating Secretaries Briefing - January 2016</a:t>
            </a:r>
            <a:endParaRPr lang="en-GB" dirty="0"/>
          </a:p>
        </p:txBody>
      </p:sp>
      <p:sp>
        <p:nvSpPr>
          <p:cNvPr id="3" name="Slide Number Placeholder 2"/>
          <p:cNvSpPr>
            <a:spLocks noGrp="1"/>
          </p:cNvSpPr>
          <p:nvPr>
            <p:ph type="sldNum" sz="quarter" idx="12"/>
          </p:nvPr>
        </p:nvSpPr>
        <p:spPr/>
        <p:txBody>
          <a:bodyPr/>
          <a:lstStyle/>
          <a:p>
            <a:fld id="{21E123C3-59ED-4854-A1E7-6A81E3A34B3D}" type="slidenum">
              <a:rPr lang="en-GB" smtClean="0"/>
              <a:t>10</a:t>
            </a:fld>
            <a:endParaRPr lang="en-GB" dirty="0"/>
          </a:p>
        </p:txBody>
      </p:sp>
    </p:spTree>
    <p:extLst>
      <p:ext uri="{BB962C8B-B14F-4D97-AF65-F5344CB8AC3E}">
        <p14:creationId xmlns:p14="http://schemas.microsoft.com/office/powerpoint/2010/main" val="18069950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412776"/>
            <a:ext cx="8229600" cy="634082"/>
          </a:xfrm>
        </p:spPr>
        <p:txBody>
          <a:bodyPr>
            <a:normAutofit/>
          </a:bodyPr>
          <a:lstStyle/>
          <a:p>
            <a:r>
              <a:rPr lang="en-GB" sz="2400" b="1" dirty="0" smtClean="0">
                <a:latin typeface="Arial" panose="020B0604020202020204" pitchFamily="34" charset="0"/>
                <a:cs typeface="Arial" panose="020B0604020202020204" pitchFamily="34" charset="0"/>
              </a:rPr>
              <a:t>NEOST/LGE (pay flexibilities)</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2276872"/>
            <a:ext cx="8229600" cy="2260848"/>
          </a:xfrm>
        </p:spPr>
        <p:txBody>
          <a:bodyPr>
            <a:normAutofit/>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NEOST is increasingly concerned that the framework and the STPCD that describes it have become </a:t>
            </a:r>
            <a:r>
              <a:rPr lang="en-GB" sz="1800" b="1" dirty="0">
                <a:latin typeface="Arial" panose="020B0604020202020204" pitchFamily="34" charset="0"/>
                <a:cs typeface="Arial" panose="020B0604020202020204" pitchFamily="34" charset="0"/>
              </a:rPr>
              <a:t>too complex for schools to understand</a:t>
            </a:r>
            <a:r>
              <a:rPr lang="en-GB" sz="1800" dirty="0">
                <a:latin typeface="Arial" panose="020B0604020202020204" pitchFamily="34" charset="0"/>
                <a:cs typeface="Arial" panose="020B0604020202020204" pitchFamily="34" charset="0"/>
              </a:rPr>
              <a:t>…. NEOST argues for minimal change to the framework in 2016/17. Not because we are averse to change in itself but because it will give schools a chance to understand the flexibilities open to them and allow them some breathing space to consider how they wish to respond; to take a positive, considered, proactive approach. (p2)</a:t>
            </a:r>
          </a:p>
          <a:p>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11</a:t>
            </a:fld>
            <a:endParaRPr lang="en-GB" dirty="0"/>
          </a:p>
        </p:txBody>
      </p:sp>
    </p:spTree>
    <p:extLst>
      <p:ext uri="{BB962C8B-B14F-4D97-AF65-F5344CB8AC3E}">
        <p14:creationId xmlns:p14="http://schemas.microsoft.com/office/powerpoint/2010/main" val="20347898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12776"/>
            <a:ext cx="8229600" cy="778098"/>
          </a:xfrm>
        </p:spPr>
        <p:txBody>
          <a:bodyPr>
            <a:normAutofit/>
          </a:bodyPr>
          <a:lstStyle/>
          <a:p>
            <a:r>
              <a:rPr lang="en-GB" sz="2400" b="1" dirty="0">
                <a:latin typeface="Arial" panose="020B0604020202020204" pitchFamily="34" charset="0"/>
                <a:cs typeface="Arial" panose="020B0604020202020204" pitchFamily="34" charset="0"/>
              </a:rPr>
              <a:t>NEOST/LGE </a:t>
            </a:r>
            <a:r>
              <a:rPr lang="en-GB" sz="2400" b="1" dirty="0" smtClean="0">
                <a:latin typeface="Arial" panose="020B0604020202020204" pitchFamily="34" charset="0"/>
                <a:cs typeface="Arial" panose="020B0604020202020204" pitchFamily="34" charset="0"/>
              </a:rPr>
              <a:t>(cost </a:t>
            </a:r>
            <a:r>
              <a:rPr lang="en-GB" sz="2400" b="1" dirty="0">
                <a:latin typeface="Arial" panose="020B0604020202020204" pitchFamily="34" charset="0"/>
                <a:cs typeface="Arial" panose="020B0604020202020204" pitchFamily="34" charset="0"/>
              </a:rPr>
              <a:t>of living award)</a:t>
            </a:r>
          </a:p>
        </p:txBody>
      </p:sp>
      <p:sp>
        <p:nvSpPr>
          <p:cNvPr id="3" name="Content Placeholder 2"/>
          <p:cNvSpPr>
            <a:spLocks noGrp="1"/>
          </p:cNvSpPr>
          <p:nvPr>
            <p:ph idx="1"/>
          </p:nvPr>
        </p:nvSpPr>
        <p:spPr>
          <a:xfrm>
            <a:off x="395536" y="2348880"/>
            <a:ext cx="8229600" cy="3124944"/>
          </a:xfrm>
        </p:spPr>
        <p:txBody>
          <a:bodyPr>
            <a:normAutofit/>
          </a:bodyPr>
          <a:lstStyle/>
          <a:p>
            <a:pPr algn="just">
              <a:buFont typeface="Wingdings" panose="05000000000000000000" pitchFamily="2" charset="2"/>
              <a:buChar char="q"/>
            </a:pPr>
            <a:r>
              <a:rPr lang="en-GB" sz="1800" b="1" dirty="0">
                <a:latin typeface="Arial" panose="020B0604020202020204" pitchFamily="34" charset="0"/>
                <a:cs typeface="Arial" panose="020B0604020202020204" pitchFamily="34" charset="0"/>
              </a:rPr>
              <a:t>The teacher trade unions have stipulated that the 2% uplift to the top of the national range translated into an automatic 2% uplift </a:t>
            </a:r>
            <a:r>
              <a:rPr lang="en-GB" sz="1800" dirty="0">
                <a:latin typeface="Arial" panose="020B0604020202020204" pitchFamily="34" charset="0"/>
                <a:cs typeface="Arial" panose="020B0604020202020204" pitchFamily="34" charset="0"/>
              </a:rPr>
              <a:t>for individuals who were paid on the nominal 'M5' in 2014 or to those on 'M6' in 2014 but not moving to the Upper Pay Range (UPR) in 2015. Whilst NEOST does not accept this is incorrect, </a:t>
            </a:r>
            <a:r>
              <a:rPr lang="en-GB" sz="1800" b="1" dirty="0">
                <a:latin typeface="Arial" panose="020B0604020202020204" pitchFamily="34" charset="0"/>
                <a:cs typeface="Arial" panose="020B0604020202020204" pitchFamily="34" charset="0"/>
              </a:rPr>
              <a:t>it has been difficult to challenge especially since no such differentiated award could have been accounted for explicitly in 2014/15 pay policies</a:t>
            </a:r>
            <a:r>
              <a:rPr lang="en-GB" sz="1800" dirty="0">
                <a:latin typeface="Arial" panose="020B0604020202020204" pitchFamily="34" charset="0"/>
                <a:cs typeface="Arial" panose="020B0604020202020204" pitchFamily="34" charset="0"/>
              </a:rPr>
              <a:t>. </a:t>
            </a:r>
            <a:endParaRPr lang="en-GB" sz="1800" dirty="0" smtClean="0">
              <a:latin typeface="Arial" panose="020B0604020202020204" pitchFamily="34" charset="0"/>
              <a:cs typeface="Arial" panose="020B0604020202020204" pitchFamily="34" charset="0"/>
            </a:endParaRPr>
          </a:p>
          <a:p>
            <a:pPr algn="just">
              <a:buFont typeface="Wingdings" panose="05000000000000000000" pitchFamily="2" charset="2"/>
              <a:buChar char="q"/>
            </a:pPr>
            <a:endParaRPr lang="en-GB" sz="1800" dirty="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b="1" dirty="0" smtClean="0">
                <a:latin typeface="Arial" panose="020B0604020202020204" pitchFamily="34" charset="0"/>
                <a:cs typeface="Arial" panose="020B0604020202020204" pitchFamily="34" charset="0"/>
              </a:rPr>
              <a:t>Any </a:t>
            </a:r>
            <a:r>
              <a:rPr lang="en-GB" sz="1800" b="1" dirty="0">
                <a:latin typeface="Arial" panose="020B0604020202020204" pitchFamily="34" charset="0"/>
                <a:cs typeface="Arial" panose="020B0604020202020204" pitchFamily="34" charset="0"/>
              </a:rPr>
              <a:t>further differentiation in application of the 2016/17 pay award to parts of the pay ranges will create the same problems for schools. </a:t>
            </a:r>
            <a:r>
              <a:rPr lang="en-GB" sz="1800" dirty="0">
                <a:latin typeface="Arial" panose="020B0604020202020204" pitchFamily="34" charset="0"/>
                <a:cs typeface="Arial" panose="020B0604020202020204" pitchFamily="34" charset="0"/>
              </a:rPr>
              <a:t>(p3)</a:t>
            </a:r>
          </a:p>
          <a:p>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12</a:t>
            </a:fld>
            <a:endParaRPr lang="en-GB" dirty="0"/>
          </a:p>
        </p:txBody>
      </p:sp>
    </p:spTree>
    <p:extLst>
      <p:ext uri="{BB962C8B-B14F-4D97-AF65-F5344CB8AC3E}">
        <p14:creationId xmlns:p14="http://schemas.microsoft.com/office/powerpoint/2010/main" val="1724530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340768"/>
            <a:ext cx="8229600" cy="706090"/>
          </a:xfrm>
        </p:spPr>
        <p:txBody>
          <a:bodyPr>
            <a:normAutofit/>
          </a:bodyPr>
          <a:lstStyle/>
          <a:p>
            <a:r>
              <a:rPr lang="en-GB" sz="2400" b="1" dirty="0" smtClean="0">
                <a:latin typeface="Arial" panose="020B0604020202020204" pitchFamily="34" charset="0"/>
                <a:cs typeface="Arial" panose="020B0604020202020204" pitchFamily="34" charset="0"/>
              </a:rPr>
              <a:t>NGA (pay flexibilities)</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2204864"/>
            <a:ext cx="8229600" cy="1036712"/>
          </a:xfrm>
        </p:spPr>
        <p:txBody>
          <a:bodyPr>
            <a:normAutofit/>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Non-consolidated payments would add welcome flexibility to the existing framework, potentially making it </a:t>
            </a:r>
            <a:r>
              <a:rPr lang="en-GB" sz="1800" b="1" dirty="0">
                <a:latin typeface="Arial" panose="020B0604020202020204" pitchFamily="34" charset="0"/>
                <a:cs typeface="Arial" panose="020B0604020202020204" pitchFamily="34" charset="0"/>
              </a:rPr>
              <a:t>cheaper to reward good or exceptional performance</a:t>
            </a: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13</a:t>
            </a:fld>
            <a:endParaRPr lang="en-GB" dirty="0"/>
          </a:p>
        </p:txBody>
      </p:sp>
    </p:spTree>
    <p:extLst>
      <p:ext uri="{BB962C8B-B14F-4D97-AF65-F5344CB8AC3E}">
        <p14:creationId xmlns:p14="http://schemas.microsoft.com/office/powerpoint/2010/main" val="18784809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340768"/>
            <a:ext cx="8229600" cy="706090"/>
          </a:xfrm>
        </p:spPr>
        <p:txBody>
          <a:bodyPr>
            <a:normAutofit/>
          </a:bodyPr>
          <a:lstStyle/>
          <a:p>
            <a:r>
              <a:rPr lang="en-GB" sz="2400" b="1" dirty="0" smtClean="0">
                <a:latin typeface="Arial" panose="020B0604020202020204" pitchFamily="34" charset="0"/>
                <a:cs typeface="Arial" panose="020B0604020202020204" pitchFamily="34" charset="0"/>
              </a:rPr>
              <a:t>NAHT (UPR pay regression)</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95536" y="2276872"/>
            <a:ext cx="8229600" cy="1108720"/>
          </a:xfrm>
        </p:spPr>
        <p:txBody>
          <a:bodyPr>
            <a:normAutofit/>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Being a teacher on the upper pay scale should not entail </a:t>
            </a:r>
            <a:r>
              <a:rPr lang="en-GB" sz="1800" b="1" dirty="0">
                <a:latin typeface="Arial" panose="020B0604020202020204" pitchFamily="34" charset="0"/>
                <a:cs typeface="Arial" panose="020B0604020202020204" pitchFamily="34" charset="0"/>
              </a:rPr>
              <a:t>additional responsibilities</a:t>
            </a:r>
            <a:r>
              <a:rPr lang="en-GB" sz="1800" dirty="0">
                <a:latin typeface="Arial" panose="020B0604020202020204" pitchFamily="34" charset="0"/>
                <a:cs typeface="Arial" panose="020B0604020202020204" pitchFamily="34" charset="0"/>
              </a:rPr>
              <a:t>, as those </a:t>
            </a:r>
            <a:r>
              <a:rPr lang="en-GB" sz="1800" b="1" dirty="0">
                <a:latin typeface="Arial" panose="020B0604020202020204" pitchFamily="34" charset="0"/>
                <a:cs typeface="Arial" panose="020B0604020202020204" pitchFamily="34" charset="0"/>
              </a:rPr>
              <a:t>must be remunerated through the payment of a TLR allowance</a:t>
            </a:r>
            <a:r>
              <a:rPr lang="en-GB" sz="1800" dirty="0">
                <a:latin typeface="Arial" panose="020B0604020202020204" pitchFamily="34" charset="0"/>
                <a:cs typeface="Arial" panose="020B0604020202020204" pitchFamily="34" charset="0"/>
              </a:rPr>
              <a:t>.    </a:t>
            </a: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14</a:t>
            </a:fld>
            <a:endParaRPr lang="en-GB" dirty="0"/>
          </a:p>
        </p:txBody>
      </p:sp>
    </p:spTree>
    <p:extLst>
      <p:ext uri="{BB962C8B-B14F-4D97-AF65-F5344CB8AC3E}">
        <p14:creationId xmlns:p14="http://schemas.microsoft.com/office/powerpoint/2010/main" val="12439960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412776"/>
            <a:ext cx="8229600" cy="778098"/>
          </a:xfrm>
        </p:spPr>
        <p:txBody>
          <a:bodyPr>
            <a:normAutofit/>
          </a:bodyPr>
          <a:lstStyle/>
          <a:p>
            <a:r>
              <a:rPr lang="en-GB" sz="2400" b="1" dirty="0" smtClean="0">
                <a:latin typeface="Arial" panose="020B0604020202020204" pitchFamily="34" charset="0"/>
                <a:cs typeface="Arial" panose="020B0604020202020204" pitchFamily="34" charset="0"/>
              </a:rPr>
              <a:t>NAHT (UPR/MPR pay regression)</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2348880"/>
            <a:ext cx="8229600" cy="2908920"/>
          </a:xfrm>
        </p:spPr>
        <p:txBody>
          <a:bodyPr>
            <a:normAutofit/>
          </a:bodyPr>
          <a:lstStyle/>
          <a:p>
            <a:pPr algn="just">
              <a:buFont typeface="Wingdings" panose="05000000000000000000" pitchFamily="2" charset="2"/>
              <a:buChar char="q"/>
            </a:pPr>
            <a:r>
              <a:rPr lang="en-GB" sz="1800" b="1" dirty="0" smtClean="0">
                <a:latin typeface="Arial" panose="020B0604020202020204" pitchFamily="34" charset="0"/>
                <a:cs typeface="Arial" panose="020B0604020202020204" pitchFamily="34" charset="0"/>
              </a:rPr>
              <a:t>The contractual position is that both main and upper pay range teachers are employed under a “classroom teacher” contract and UPR is not a separate post. The statutory ‘professional responsibilities’ of a teacher in the STPCD apply to all teachers, whether they are MPR or UPR.</a:t>
            </a:r>
            <a:r>
              <a:rPr lang="en-GB" sz="1800" dirty="0" smtClean="0">
                <a:latin typeface="Arial" panose="020B0604020202020204" pitchFamily="34" charset="0"/>
                <a:cs typeface="Arial" panose="020B0604020202020204" pitchFamily="34" charset="0"/>
              </a:rPr>
              <a:t>  The statutory criteria to move from MPR to UPR (paragraph 15, s.2, STPCD 2015), as defined by the individual school’s pay policy, reflect a standard of performance the teacher has reached.  </a:t>
            </a:r>
            <a:r>
              <a:rPr lang="en-GB" sz="1800" b="1" dirty="0" smtClean="0">
                <a:latin typeface="Arial" panose="020B0604020202020204" pitchFamily="34" charset="0"/>
                <a:cs typeface="Arial" panose="020B0604020202020204" pitchFamily="34" charset="0"/>
              </a:rPr>
              <a:t>In reality, for a teacher on UPR to move down to MPR would be similar to a teacher on the maximum of MPR requesting to move back down to the minimum of MPR</a:t>
            </a:r>
            <a:r>
              <a:rPr lang="en-GB" sz="1800" dirty="0" smtClean="0">
                <a:latin typeface="Arial" panose="020B0604020202020204" pitchFamily="34" charset="0"/>
                <a:cs typeface="Arial" panose="020B0604020202020204" pitchFamily="34" charset="0"/>
              </a:rPr>
              <a:t>.… (P.6)</a:t>
            </a:r>
          </a:p>
          <a:p>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15</a:t>
            </a:fld>
            <a:endParaRPr lang="en-GB" dirty="0"/>
          </a:p>
        </p:txBody>
      </p:sp>
    </p:spTree>
    <p:extLst>
      <p:ext uri="{BB962C8B-B14F-4D97-AF65-F5344CB8AC3E}">
        <p14:creationId xmlns:p14="http://schemas.microsoft.com/office/powerpoint/2010/main" val="41130355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340768"/>
            <a:ext cx="8229600" cy="792088"/>
          </a:xfrm>
        </p:spPr>
        <p:txBody>
          <a:bodyPr>
            <a:normAutofit/>
          </a:bodyPr>
          <a:lstStyle/>
          <a:p>
            <a:r>
              <a:rPr lang="en-GB" sz="2400" b="1" dirty="0" smtClean="0">
                <a:latin typeface="Arial" panose="020B0604020202020204" pitchFamily="34" charset="0"/>
                <a:cs typeface="Arial" panose="020B0604020202020204" pitchFamily="34" charset="0"/>
              </a:rPr>
              <a:t>NAHT (pay flexibilities)</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95536" y="2348880"/>
            <a:ext cx="8229600" cy="1324744"/>
          </a:xfrm>
        </p:spPr>
        <p:txBody>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In terms of the suggestion of schools being able to offer non-consolidated payments to staff, we have some mixed views… However, </a:t>
            </a:r>
            <a:r>
              <a:rPr lang="en-GB" sz="1800" b="1" dirty="0">
                <a:latin typeface="Arial" panose="020B0604020202020204" pitchFamily="34" charset="0"/>
                <a:cs typeface="Arial" panose="020B0604020202020204" pitchFamily="34" charset="0"/>
              </a:rPr>
              <a:t>some schools would still welcome additional flexibility in order to recruit to certain posts</a:t>
            </a:r>
            <a:r>
              <a:rPr lang="en-GB" sz="1800" dirty="0">
                <a:latin typeface="Arial" panose="020B0604020202020204" pitchFamily="34" charset="0"/>
                <a:cs typeface="Arial" panose="020B0604020202020204" pitchFamily="34" charset="0"/>
              </a:rPr>
              <a:t>, especially as the recruitment crisis deepens.  (p6)</a:t>
            </a:r>
          </a:p>
          <a:p>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16</a:t>
            </a:fld>
            <a:endParaRPr lang="en-GB" dirty="0"/>
          </a:p>
        </p:txBody>
      </p:sp>
    </p:spTree>
    <p:extLst>
      <p:ext uri="{BB962C8B-B14F-4D97-AF65-F5344CB8AC3E}">
        <p14:creationId xmlns:p14="http://schemas.microsoft.com/office/powerpoint/2010/main" val="36066964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12776"/>
            <a:ext cx="8229600" cy="778098"/>
          </a:xfrm>
        </p:spPr>
        <p:txBody>
          <a:bodyPr>
            <a:normAutofit/>
          </a:bodyPr>
          <a:lstStyle/>
          <a:p>
            <a:r>
              <a:rPr lang="en-GB" sz="2400" b="1" dirty="0" smtClean="0">
                <a:latin typeface="Arial" panose="020B0604020202020204" pitchFamily="34" charset="0"/>
                <a:cs typeface="Arial" panose="020B0604020202020204" pitchFamily="34" charset="0"/>
              </a:rPr>
              <a:t>ASCL (pay flexibility)</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2348880"/>
            <a:ext cx="8229600" cy="1324744"/>
          </a:xfrm>
        </p:spPr>
        <p:txBody>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I</a:t>
            </a:r>
            <a:r>
              <a:rPr lang="en-GB" sz="1800" dirty="0" smtClean="0">
                <a:latin typeface="Arial" panose="020B0604020202020204" pitchFamily="34" charset="0"/>
                <a:cs typeface="Arial" panose="020B0604020202020204" pitchFamily="34" charset="0"/>
              </a:rPr>
              <a:t>t </a:t>
            </a:r>
            <a:r>
              <a:rPr lang="en-GB" sz="1800" dirty="0">
                <a:latin typeface="Arial" panose="020B0604020202020204" pitchFamily="34" charset="0"/>
                <a:cs typeface="Arial" panose="020B0604020202020204" pitchFamily="34" charset="0"/>
              </a:rPr>
              <a:t>remains ASCL’s position that the STPCD should continue to </a:t>
            </a:r>
            <a:r>
              <a:rPr lang="en-GB" sz="1800" b="1" dirty="0">
                <a:latin typeface="Arial" panose="020B0604020202020204" pitchFamily="34" charset="0"/>
                <a:cs typeface="Arial" panose="020B0604020202020204" pitchFamily="34" charset="0"/>
              </a:rPr>
              <a:t>allow schools to distinguish between performance-related progression and annual pay uplifts </a:t>
            </a:r>
            <a:r>
              <a:rPr lang="en-GB" sz="1800" dirty="0">
                <a:latin typeface="Arial" panose="020B0604020202020204" pitchFamily="34" charset="0"/>
                <a:cs typeface="Arial" panose="020B0604020202020204" pitchFamily="34" charset="0"/>
              </a:rPr>
              <a:t>and that where schools choose to, their pay policies may stipulate that the latter may be passed on in full to all staff. (p2)</a:t>
            </a:r>
          </a:p>
          <a:p>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17</a:t>
            </a:fld>
            <a:endParaRPr lang="en-GB" dirty="0"/>
          </a:p>
        </p:txBody>
      </p:sp>
    </p:spTree>
    <p:extLst>
      <p:ext uri="{BB962C8B-B14F-4D97-AF65-F5344CB8AC3E}">
        <p14:creationId xmlns:p14="http://schemas.microsoft.com/office/powerpoint/2010/main" val="24731211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412776"/>
            <a:ext cx="8229600" cy="778098"/>
          </a:xfrm>
        </p:spPr>
        <p:txBody>
          <a:bodyPr>
            <a:normAutofit/>
          </a:bodyPr>
          <a:lstStyle/>
          <a:p>
            <a:r>
              <a:rPr lang="en-GB" sz="2400" b="1" dirty="0" smtClean="0">
                <a:latin typeface="Arial" panose="020B0604020202020204" pitchFamily="34" charset="0"/>
                <a:cs typeface="Arial" panose="020B0604020202020204" pitchFamily="34" charset="0"/>
              </a:rPr>
              <a:t>ASCL (pay flexibility)</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95536" y="2348880"/>
            <a:ext cx="8229600" cy="1900808"/>
          </a:xfrm>
        </p:spPr>
        <p:txBody>
          <a:bodyPr>
            <a:normAutofit/>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We do recognise that there may be some very exceptional cases where an individual teacher may, due to personal circumstances not associated with performance, wish to request a move to a main pay range post outside of a normal vacancy filling round.  </a:t>
            </a:r>
            <a:r>
              <a:rPr lang="en-GB" sz="1800" dirty="0" smtClean="0">
                <a:latin typeface="Arial" panose="020B0604020202020204" pitchFamily="34" charset="0"/>
                <a:cs typeface="Arial" panose="020B0604020202020204" pitchFamily="34" charset="0"/>
              </a:rPr>
              <a:t>In </a:t>
            </a:r>
            <a:r>
              <a:rPr lang="en-GB" sz="1800" dirty="0">
                <a:latin typeface="Arial" panose="020B0604020202020204" pitchFamily="34" charset="0"/>
                <a:cs typeface="Arial" panose="020B0604020202020204" pitchFamily="34" charset="0"/>
              </a:rPr>
              <a:t>such cases, </a:t>
            </a:r>
            <a:r>
              <a:rPr lang="en-GB" sz="1800" b="1" dirty="0">
                <a:latin typeface="Arial" panose="020B0604020202020204" pitchFamily="34" charset="0"/>
                <a:cs typeface="Arial" panose="020B0604020202020204" pitchFamily="34" charset="0"/>
              </a:rPr>
              <a:t>it would then be for the head teacher to consider whether such a move might be accommodated </a:t>
            </a:r>
            <a:r>
              <a:rPr lang="en-GB" sz="1800" dirty="0">
                <a:latin typeface="Arial" panose="020B0604020202020204" pitchFamily="34" charset="0"/>
                <a:cs typeface="Arial" panose="020B0604020202020204" pitchFamily="34" charset="0"/>
              </a:rPr>
              <a:t>without prejudicing the school’s ability to deliver its targets and objectives.  </a:t>
            </a:r>
          </a:p>
          <a:p>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18</a:t>
            </a:fld>
            <a:endParaRPr lang="en-GB" dirty="0"/>
          </a:p>
        </p:txBody>
      </p:sp>
    </p:spTree>
    <p:extLst>
      <p:ext uri="{BB962C8B-B14F-4D97-AF65-F5344CB8AC3E}">
        <p14:creationId xmlns:p14="http://schemas.microsoft.com/office/powerpoint/2010/main" val="35573667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340768"/>
            <a:ext cx="8229600" cy="706090"/>
          </a:xfrm>
        </p:spPr>
        <p:txBody>
          <a:bodyPr>
            <a:normAutofit/>
          </a:bodyPr>
          <a:lstStyle/>
          <a:p>
            <a:r>
              <a:rPr lang="en-GB" sz="2400" b="1" dirty="0" smtClean="0">
                <a:latin typeface="Arial" panose="020B0604020202020204" pitchFamily="34" charset="0"/>
                <a:cs typeface="Arial" panose="020B0604020202020204" pitchFamily="34" charset="0"/>
              </a:rPr>
              <a:t>ATL</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39552" y="2132856"/>
            <a:ext cx="8229600" cy="3124944"/>
          </a:xfrm>
        </p:spPr>
        <p:txBody>
          <a:bodyPr>
            <a:normAutofit/>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TES (27 February 2015) – teacher working </a:t>
            </a:r>
            <a:r>
              <a:rPr lang="en-GB" sz="1800" dirty="0" smtClean="0">
                <a:latin typeface="Arial" panose="020B0604020202020204" pitchFamily="34" charset="0"/>
                <a:cs typeface="Arial" panose="020B0604020202020204" pitchFamily="34" charset="0"/>
              </a:rPr>
              <a:t>hours</a:t>
            </a:r>
          </a:p>
          <a:p>
            <a:pPr algn="just">
              <a:buFont typeface="Wingdings" panose="05000000000000000000" pitchFamily="2" charset="2"/>
              <a:buChar char="q"/>
            </a:pPr>
            <a:endParaRPr lang="en-GB" sz="1800" dirty="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Observer (30 August 2015 and 11 October 2015) – teacher </a:t>
            </a:r>
            <a:r>
              <a:rPr lang="en-GB" sz="1800" dirty="0" smtClean="0">
                <a:latin typeface="Arial" panose="020B0604020202020204" pitchFamily="34" charset="0"/>
                <a:cs typeface="Arial" panose="020B0604020202020204" pitchFamily="34" charset="0"/>
              </a:rPr>
              <a:t>shortages</a:t>
            </a:r>
          </a:p>
          <a:p>
            <a:pPr algn="just">
              <a:buFont typeface="Wingdings" panose="05000000000000000000" pitchFamily="2" charset="2"/>
              <a:buChar char="q"/>
            </a:pPr>
            <a:endParaRPr lang="en-GB" sz="1800" dirty="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Metro (12 October 2015) – teacher finances</a:t>
            </a:r>
          </a:p>
          <a:p>
            <a:pPr algn="just">
              <a:buFont typeface="Wingdings" panose="05000000000000000000" pitchFamily="2" charset="2"/>
              <a:buChar char="q"/>
            </a:pPr>
            <a:endParaRPr lang="en-GB" sz="1800" dirty="0" smtClean="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BBC Online (15 October 2015) – teachers’ pay comparison</a:t>
            </a:r>
          </a:p>
          <a:p>
            <a:pPr algn="just">
              <a:buFont typeface="Wingdings" panose="05000000000000000000" pitchFamily="2" charset="2"/>
              <a:buChar char="q"/>
            </a:pPr>
            <a:endParaRPr lang="en-GB" sz="1800" dirty="0" smtClean="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TES (13 November 2015) – teacher recruitment</a:t>
            </a: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19</a:t>
            </a:fld>
            <a:endParaRPr lang="en-GB" dirty="0"/>
          </a:p>
        </p:txBody>
      </p:sp>
    </p:spTree>
    <p:extLst>
      <p:ext uri="{BB962C8B-B14F-4D97-AF65-F5344CB8AC3E}">
        <p14:creationId xmlns:p14="http://schemas.microsoft.com/office/powerpoint/2010/main" val="11843195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12776"/>
            <a:ext cx="8229600" cy="706090"/>
          </a:xfrm>
        </p:spPr>
        <p:txBody>
          <a:bodyPr>
            <a:normAutofit/>
          </a:bodyPr>
          <a:lstStyle/>
          <a:p>
            <a:r>
              <a:rPr lang="en-GB" sz="2400" b="1" dirty="0" smtClean="0">
                <a:latin typeface="Arial" panose="020B0604020202020204" pitchFamily="34" charset="0"/>
                <a:cs typeface="Arial" panose="020B0604020202020204" pitchFamily="34" charset="0"/>
              </a:rPr>
              <a:t>NUT</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95536" y="2276872"/>
            <a:ext cx="8229600" cy="892696"/>
          </a:xfrm>
        </p:spPr>
        <p:txBody>
          <a:bodyPr>
            <a:normAutofit/>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The NUT proposes that teachers should receive an immediate uniform increase of not less than £2000 for all teachers in September 2016. </a:t>
            </a: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20</a:t>
            </a:fld>
            <a:endParaRPr lang="en-GB" dirty="0"/>
          </a:p>
        </p:txBody>
      </p:sp>
    </p:spTree>
    <p:extLst>
      <p:ext uri="{BB962C8B-B14F-4D97-AF65-F5344CB8AC3E}">
        <p14:creationId xmlns:p14="http://schemas.microsoft.com/office/powerpoint/2010/main" val="32091826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12776"/>
            <a:ext cx="8229600" cy="706090"/>
          </a:xfrm>
        </p:spPr>
        <p:txBody>
          <a:bodyPr>
            <a:normAutofit/>
          </a:bodyPr>
          <a:lstStyle/>
          <a:p>
            <a:r>
              <a:rPr lang="en-GB" sz="2400" b="1" dirty="0" smtClean="0">
                <a:latin typeface="Arial" panose="020B0604020202020204" pitchFamily="34" charset="0"/>
                <a:cs typeface="Arial" panose="020B0604020202020204" pitchFamily="34" charset="0"/>
              </a:rPr>
              <a:t>But….</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2348880"/>
            <a:ext cx="8229600" cy="820688"/>
          </a:xfrm>
        </p:spPr>
        <p:txBody>
          <a:bodyPr>
            <a:normAutofit/>
          </a:bodyPr>
          <a:lstStyle/>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The </a:t>
            </a:r>
            <a:r>
              <a:rPr lang="en-GB" sz="1800" dirty="0">
                <a:latin typeface="Arial" panose="020B0604020202020204" pitchFamily="34" charset="0"/>
                <a:cs typeface="Arial" panose="020B0604020202020204" pitchFamily="34" charset="0"/>
              </a:rPr>
              <a:t>NUT proposes a phased restoration of teachers’ pay, over as short a period as possible, </a:t>
            </a:r>
            <a:r>
              <a:rPr lang="en-GB" sz="1800" b="1" dirty="0">
                <a:latin typeface="Arial" panose="020B0604020202020204" pitchFamily="34" charset="0"/>
                <a:cs typeface="Arial" panose="020B0604020202020204" pitchFamily="34" charset="0"/>
              </a:rPr>
              <a:t>to the levels which prevailed in </a:t>
            </a:r>
            <a:r>
              <a:rPr lang="en-GB" sz="1800" b="1" dirty="0" smtClean="0">
                <a:latin typeface="Arial" panose="020B0604020202020204" pitchFamily="34" charset="0"/>
                <a:cs typeface="Arial" panose="020B0604020202020204" pitchFamily="34" charset="0"/>
              </a:rPr>
              <a:t>2010</a:t>
            </a:r>
            <a:r>
              <a:rPr lang="en-GB" sz="1800" dirty="0" smtClean="0">
                <a:latin typeface="Arial" panose="020B0604020202020204" pitchFamily="34" charset="0"/>
                <a:cs typeface="Arial" panose="020B0604020202020204" pitchFamily="34" charset="0"/>
              </a:rPr>
              <a:t>… [</a:t>
            </a:r>
            <a:r>
              <a:rPr lang="en-GB" sz="1800" i="1" dirty="0" smtClean="0">
                <a:latin typeface="Arial" panose="020B0604020202020204" pitchFamily="34" charset="0"/>
                <a:cs typeface="Arial" panose="020B0604020202020204" pitchFamily="34" charset="0"/>
              </a:rPr>
              <a:t>sic</a:t>
            </a:r>
            <a:r>
              <a:rPr lang="en-GB" sz="1800" dirty="0" smtClean="0">
                <a:latin typeface="Arial" panose="020B0604020202020204" pitchFamily="34" charset="0"/>
                <a:cs typeface="Arial" panose="020B0604020202020204" pitchFamily="34" charset="0"/>
              </a:rPr>
              <a:t>]</a:t>
            </a:r>
            <a:endParaRPr lang="en-GB" sz="1800" dirty="0">
              <a:latin typeface="Arial" panose="020B0604020202020204" pitchFamily="34" charset="0"/>
              <a:cs typeface="Arial" panose="020B0604020202020204" pitchFamily="34" charset="0"/>
            </a:endParaRP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21</a:t>
            </a:fld>
            <a:endParaRPr lang="en-GB" dirty="0"/>
          </a:p>
        </p:txBody>
      </p:sp>
    </p:spTree>
    <p:extLst>
      <p:ext uri="{BB962C8B-B14F-4D97-AF65-F5344CB8AC3E}">
        <p14:creationId xmlns:p14="http://schemas.microsoft.com/office/powerpoint/2010/main" val="6094950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556792"/>
            <a:ext cx="8229600" cy="706090"/>
          </a:xfrm>
        </p:spPr>
        <p:txBody>
          <a:bodyPr>
            <a:normAutofit/>
          </a:bodyPr>
          <a:lstStyle/>
          <a:p>
            <a:r>
              <a:rPr lang="en-GB" sz="2400" b="1" dirty="0" smtClean="0">
                <a:latin typeface="Arial" panose="020B0604020202020204" pitchFamily="34" charset="0"/>
                <a:cs typeface="Arial" panose="020B0604020202020204" pitchFamily="34" charset="0"/>
              </a:rPr>
              <a:t>Voice</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95536" y="2348880"/>
            <a:ext cx="8229600" cy="604664"/>
          </a:xfrm>
        </p:spPr>
        <p:txBody>
          <a:bodyPr/>
          <a:lstStyle/>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We… believe </a:t>
            </a:r>
            <a:r>
              <a:rPr lang="en-GB" sz="1800" dirty="0">
                <a:latin typeface="Arial" panose="020B0604020202020204" pitchFamily="34" charset="0"/>
                <a:cs typeface="Arial" panose="020B0604020202020204" pitchFamily="34" charset="0"/>
              </a:rPr>
              <a:t>in “the force of argument rather than the argument of force”.</a:t>
            </a:r>
          </a:p>
          <a:p>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22</a:t>
            </a:fld>
            <a:endParaRPr lang="en-GB" dirty="0"/>
          </a:p>
        </p:txBody>
      </p:sp>
    </p:spTree>
    <p:extLst>
      <p:ext uri="{BB962C8B-B14F-4D97-AF65-F5344CB8AC3E}">
        <p14:creationId xmlns:p14="http://schemas.microsoft.com/office/powerpoint/2010/main" val="15935801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340768"/>
            <a:ext cx="8229600" cy="706090"/>
          </a:xfrm>
        </p:spPr>
        <p:txBody>
          <a:bodyPr>
            <a:normAutofit/>
          </a:bodyPr>
          <a:lstStyle/>
          <a:p>
            <a:r>
              <a:rPr lang="en-GB" sz="2400" b="1" dirty="0" smtClean="0">
                <a:latin typeface="Arial" panose="020B0604020202020204" pitchFamily="34" charset="0"/>
                <a:cs typeface="Arial" panose="020B0604020202020204" pitchFamily="34" charset="0"/>
              </a:rPr>
              <a:t>Voice</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39552" y="2204864"/>
            <a:ext cx="8229600" cy="820688"/>
          </a:xfrm>
        </p:spPr>
        <p:txBody>
          <a:bodyPr/>
          <a:lstStyle/>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Voice’s submission therefore capitulates on all of the government’s proposals for teachers’ pay</a:t>
            </a:r>
            <a:endParaRPr lang="en-GB" sz="1800" dirty="0">
              <a:latin typeface="Arial" panose="020B0604020202020204" pitchFamily="34" charset="0"/>
              <a:cs typeface="Arial" panose="020B0604020202020204" pitchFamily="34" charset="0"/>
            </a:endParaRPr>
          </a:p>
          <a:p>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23</a:t>
            </a:fld>
            <a:endParaRPr lang="en-GB" dirty="0"/>
          </a:p>
        </p:txBody>
      </p:sp>
    </p:spTree>
    <p:extLst>
      <p:ext uri="{BB962C8B-B14F-4D97-AF65-F5344CB8AC3E}">
        <p14:creationId xmlns:p14="http://schemas.microsoft.com/office/powerpoint/2010/main" val="1667318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12776"/>
            <a:ext cx="8229600" cy="706090"/>
          </a:xfrm>
        </p:spPr>
        <p:txBody>
          <a:bodyPr>
            <a:normAutofit/>
          </a:bodyPr>
          <a:lstStyle/>
          <a:p>
            <a:r>
              <a:rPr lang="en-GB" sz="2400" b="1" dirty="0" smtClean="0">
                <a:latin typeface="Arial" panose="020B0604020202020204" pitchFamily="34" charset="0"/>
                <a:cs typeface="Arial" panose="020B0604020202020204" pitchFamily="34" charset="0"/>
              </a:rPr>
              <a:t>DfE (discretionary payments)</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2276872"/>
            <a:ext cx="8229600" cy="1540768"/>
          </a:xfrm>
        </p:spPr>
        <p:txBody>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Enabling schools to make discretionary non-consolidated payments to recognise exceptional performance in these circumstances could have a strong impact on both motivation and retention.  </a:t>
            </a:r>
            <a:r>
              <a:rPr lang="en-GB" sz="1800" b="1" dirty="0">
                <a:latin typeface="Arial" panose="020B0604020202020204" pitchFamily="34" charset="0"/>
                <a:cs typeface="Arial" panose="020B0604020202020204" pitchFamily="34" charset="0"/>
              </a:rPr>
              <a:t>The anecdotal feedback from the academies that make use of such payments is that they are very popular with the teachers.</a:t>
            </a:r>
            <a:r>
              <a:rPr lang="en-GB" sz="1800" dirty="0">
                <a:latin typeface="Arial" panose="020B0604020202020204" pitchFamily="34" charset="0"/>
                <a:cs typeface="Arial" panose="020B0604020202020204" pitchFamily="34" charset="0"/>
              </a:rPr>
              <a:t> (p14-15)</a:t>
            </a:r>
          </a:p>
          <a:p>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24</a:t>
            </a:fld>
            <a:endParaRPr lang="en-GB" dirty="0"/>
          </a:p>
        </p:txBody>
      </p:sp>
    </p:spTree>
    <p:extLst>
      <p:ext uri="{BB962C8B-B14F-4D97-AF65-F5344CB8AC3E}">
        <p14:creationId xmlns:p14="http://schemas.microsoft.com/office/powerpoint/2010/main" val="37137674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12776"/>
            <a:ext cx="8229600" cy="706090"/>
          </a:xfrm>
        </p:spPr>
        <p:txBody>
          <a:bodyPr>
            <a:normAutofit/>
          </a:bodyPr>
          <a:lstStyle/>
          <a:p>
            <a:r>
              <a:rPr lang="en-GB" sz="2400" b="1" dirty="0" smtClean="0">
                <a:latin typeface="Arial" panose="020B0604020202020204" pitchFamily="34" charset="0"/>
                <a:cs typeface="Arial" panose="020B0604020202020204" pitchFamily="34" charset="0"/>
              </a:rPr>
              <a:t>DfE (UPR/MPR pay regression)</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95536" y="2204864"/>
            <a:ext cx="8229600" cy="1540768"/>
          </a:xfrm>
        </p:spPr>
        <p:txBody>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Another </a:t>
            </a:r>
            <a:r>
              <a:rPr lang="en-GB" sz="1800" b="1" dirty="0">
                <a:latin typeface="Arial" panose="020B0604020202020204" pitchFamily="34" charset="0"/>
                <a:cs typeface="Arial" panose="020B0604020202020204" pitchFamily="34" charset="0"/>
              </a:rPr>
              <a:t>consistent message that we receive from</a:t>
            </a:r>
            <a:r>
              <a:rPr lang="en-GB" sz="1800" dirty="0">
                <a:latin typeface="Arial" panose="020B0604020202020204" pitchFamily="34" charset="0"/>
                <a:cs typeface="Arial" panose="020B0604020202020204" pitchFamily="34" charset="0"/>
              </a:rPr>
              <a:t> schools, Local Authorities and </a:t>
            </a:r>
            <a:r>
              <a:rPr lang="en-GB" sz="1800" b="1" dirty="0">
                <a:latin typeface="Arial" panose="020B0604020202020204" pitchFamily="34" charset="0"/>
                <a:cs typeface="Arial" panose="020B0604020202020204" pitchFamily="34" charset="0"/>
              </a:rPr>
              <a:t>headteacher unions </a:t>
            </a:r>
            <a:r>
              <a:rPr lang="en-GB" sz="1800" dirty="0">
                <a:latin typeface="Arial" panose="020B0604020202020204" pitchFamily="34" charset="0"/>
                <a:cs typeface="Arial" panose="020B0604020202020204" pitchFamily="34" charset="0"/>
              </a:rPr>
              <a:t>is that an additional flexibility they would welcome is the capacity for teachers who are currently paid on the upper pay range to revert voluntarily to the main pay range if they no longer wish to perform the additional responsibilities expected of them. (p15)</a:t>
            </a:r>
          </a:p>
          <a:p>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25</a:t>
            </a:fld>
            <a:endParaRPr lang="en-GB" dirty="0"/>
          </a:p>
        </p:txBody>
      </p:sp>
    </p:spTree>
    <p:extLst>
      <p:ext uri="{BB962C8B-B14F-4D97-AF65-F5344CB8AC3E}">
        <p14:creationId xmlns:p14="http://schemas.microsoft.com/office/powerpoint/2010/main" val="264648073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84784"/>
            <a:ext cx="8229600" cy="634082"/>
          </a:xfrm>
        </p:spPr>
        <p:txBody>
          <a:bodyPr>
            <a:normAutofit/>
          </a:bodyPr>
          <a:lstStyle/>
          <a:p>
            <a:r>
              <a:rPr lang="en-GB" sz="2400" b="1" dirty="0" smtClean="0">
                <a:latin typeface="Arial" panose="020B0604020202020204" pitchFamily="34" charset="0"/>
                <a:cs typeface="Arial" panose="020B0604020202020204" pitchFamily="34" charset="0"/>
              </a:rPr>
              <a:t>DfE (rationale for pay regression)</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2348880"/>
            <a:ext cx="8229600" cy="2620888"/>
          </a:xfrm>
        </p:spPr>
        <p:txBody>
          <a:bodyPr>
            <a:normAutofit/>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Many schools have a high proportion of staff on the upper pay range (and often at the maximum of the range)…. These teachers are usually highly committed to the school.  They are obviously not performing poorly and there is no question that they should be considered for capability action, but </a:t>
            </a:r>
            <a:r>
              <a:rPr lang="en-GB" sz="1800" b="1" dirty="0">
                <a:latin typeface="Arial" panose="020B0604020202020204" pitchFamily="34" charset="0"/>
                <a:cs typeface="Arial" panose="020B0604020202020204" pitchFamily="34" charset="0"/>
              </a:rPr>
              <a:t>neither the teachers themselves nor their schools’ senior leadership teams feel comfortable with the current statutory requirement </a:t>
            </a:r>
            <a:r>
              <a:rPr lang="en-GB" sz="1800" dirty="0">
                <a:latin typeface="Arial" panose="020B0604020202020204" pitchFamily="34" charset="0"/>
                <a:cs typeface="Arial" panose="020B0604020202020204" pitchFamily="34" charset="0"/>
              </a:rPr>
              <a:t>that the school has to continue to pay a salary on the upper pay range for what may be a reduced level of responsibility.  </a:t>
            </a:r>
            <a:r>
              <a:rPr lang="en-GB" sz="1800" b="1" dirty="0">
                <a:latin typeface="Arial" panose="020B0604020202020204" pitchFamily="34" charset="0"/>
                <a:cs typeface="Arial" panose="020B0604020202020204" pitchFamily="34" charset="0"/>
              </a:rPr>
              <a:t>The current tight budget position for schools makes this problem even starker.</a:t>
            </a:r>
            <a:r>
              <a:rPr lang="en-GB" sz="1800" dirty="0">
                <a:latin typeface="Arial" panose="020B0604020202020204" pitchFamily="34" charset="0"/>
                <a:cs typeface="Arial" panose="020B0604020202020204" pitchFamily="34" charset="0"/>
              </a:rPr>
              <a:t> (p15)</a:t>
            </a:r>
          </a:p>
          <a:p>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26</a:t>
            </a:fld>
            <a:endParaRPr lang="en-GB" dirty="0"/>
          </a:p>
        </p:txBody>
      </p:sp>
    </p:spTree>
    <p:extLst>
      <p:ext uri="{BB962C8B-B14F-4D97-AF65-F5344CB8AC3E}">
        <p14:creationId xmlns:p14="http://schemas.microsoft.com/office/powerpoint/2010/main" val="19280838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12776"/>
            <a:ext cx="8229600" cy="706090"/>
          </a:xfrm>
        </p:spPr>
        <p:txBody>
          <a:bodyPr>
            <a:noAutofit/>
          </a:bodyPr>
          <a:lstStyle/>
          <a:p>
            <a:r>
              <a:rPr lang="en-GB" sz="2400" b="1" dirty="0" smtClean="0">
                <a:latin typeface="Arial" panose="020B0604020202020204" pitchFamily="34" charset="0"/>
                <a:cs typeface="Arial" panose="020B0604020202020204" pitchFamily="34" charset="0"/>
              </a:rPr>
              <a:t>Joint Supplementary Statement</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27584" y="2276872"/>
            <a:ext cx="7715200" cy="2116832"/>
          </a:xfrm>
        </p:spPr>
        <p:txBody>
          <a:bodyPr>
            <a:normAutofit/>
          </a:bodyPr>
          <a:lstStyle/>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ASCL</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ATL</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NAHT</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NUT</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UCAC</a:t>
            </a:r>
          </a:p>
          <a:p>
            <a:pPr>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Voice</a:t>
            </a:r>
            <a:endParaRPr lang="en-GB" sz="1800" dirty="0">
              <a:latin typeface="Arial" panose="020B0604020202020204" pitchFamily="34" charset="0"/>
              <a:cs typeface="Arial" panose="020B0604020202020204" pitchFamily="34" charset="0"/>
            </a:endParaRP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27</a:t>
            </a:fld>
            <a:endParaRPr lang="en-GB" dirty="0"/>
          </a:p>
        </p:txBody>
      </p:sp>
    </p:spTree>
    <p:extLst>
      <p:ext uri="{BB962C8B-B14F-4D97-AF65-F5344CB8AC3E}">
        <p14:creationId xmlns:p14="http://schemas.microsoft.com/office/powerpoint/2010/main" val="134944121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484784"/>
            <a:ext cx="8229600" cy="634082"/>
          </a:xfrm>
        </p:spPr>
        <p:txBody>
          <a:bodyPr>
            <a:noAutofit/>
          </a:bodyPr>
          <a:lstStyle/>
          <a:p>
            <a:r>
              <a:rPr lang="en-GB" sz="2400" b="1" dirty="0" smtClean="0">
                <a:latin typeface="Arial" panose="020B0604020202020204" pitchFamily="34" charset="0"/>
                <a:cs typeface="Arial" panose="020B0604020202020204" pitchFamily="34" charset="0"/>
              </a:rPr>
              <a:t>Joint statement – no money left?</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39552" y="2204864"/>
            <a:ext cx="8229600" cy="1612776"/>
          </a:xfrm>
        </p:spPr>
        <p:txBody>
          <a:bodyPr>
            <a:normAutofit/>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 All of us are concerned that the school funding settlements proposed by Government for the remainder of this Parliament will place </a:t>
            </a:r>
            <a:r>
              <a:rPr lang="en-GB" sz="1800" b="1" dirty="0">
                <a:latin typeface="Arial" panose="020B0604020202020204" pitchFamily="34" charset="0"/>
                <a:cs typeface="Arial" panose="020B0604020202020204" pitchFamily="34" charset="0"/>
              </a:rPr>
              <a:t>insurmountable pressure on schools in terms of their ability to maintain current spending, let alone afford matters such as pay increases </a:t>
            </a:r>
            <a:r>
              <a:rPr lang="en-GB" sz="1800" dirty="0">
                <a:latin typeface="Arial" panose="020B0604020202020204" pitchFamily="34" charset="0"/>
                <a:cs typeface="Arial" panose="020B0604020202020204" pitchFamily="34" charset="0"/>
              </a:rPr>
              <a:t>or other forecast increases in costs. </a:t>
            </a: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28</a:t>
            </a:fld>
            <a:endParaRPr lang="en-GB" dirty="0"/>
          </a:p>
        </p:txBody>
      </p:sp>
    </p:spTree>
    <p:extLst>
      <p:ext uri="{BB962C8B-B14F-4D97-AF65-F5344CB8AC3E}">
        <p14:creationId xmlns:p14="http://schemas.microsoft.com/office/powerpoint/2010/main" val="40398163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412776"/>
            <a:ext cx="8229600" cy="706090"/>
          </a:xfrm>
        </p:spPr>
        <p:txBody>
          <a:bodyPr>
            <a:normAutofit/>
          </a:bodyPr>
          <a:lstStyle/>
          <a:p>
            <a:r>
              <a:rPr lang="en-GB" sz="2400" b="1" dirty="0" smtClean="0">
                <a:latin typeface="Arial" panose="020B0604020202020204" pitchFamily="34" charset="0"/>
                <a:cs typeface="Arial" panose="020B0604020202020204" pitchFamily="34" charset="0"/>
              </a:rPr>
              <a:t>Joint statement – capitulation on 2%?</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23528" y="2276872"/>
            <a:ext cx="8229600" cy="1828800"/>
          </a:xfrm>
        </p:spPr>
        <p:txBody>
          <a:bodyPr>
            <a:normAutofit/>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We also therefore urge the STRB to </a:t>
            </a:r>
            <a:r>
              <a:rPr lang="en-GB" sz="1800" b="1" dirty="0">
                <a:latin typeface="Arial" panose="020B0604020202020204" pitchFamily="34" charset="0"/>
                <a:cs typeface="Arial" panose="020B0604020202020204" pitchFamily="34" charset="0"/>
              </a:rPr>
              <a:t>avoid recommendations</a:t>
            </a:r>
            <a:r>
              <a:rPr lang="en-GB" sz="1800" dirty="0">
                <a:latin typeface="Arial" panose="020B0604020202020204" pitchFamily="34" charset="0"/>
                <a:cs typeface="Arial" panose="020B0604020202020204" pitchFamily="34" charset="0"/>
              </a:rPr>
              <a:t> such as those made last year </a:t>
            </a:r>
            <a:r>
              <a:rPr lang="en-GB" sz="1800" b="1" dirty="0">
                <a:latin typeface="Arial" panose="020B0604020202020204" pitchFamily="34" charset="0"/>
                <a:cs typeface="Arial" panose="020B0604020202020204" pitchFamily="34" charset="0"/>
              </a:rPr>
              <a:t>relating to the maximum of the Main Range </a:t>
            </a:r>
            <a:r>
              <a:rPr lang="en-GB" sz="1800" dirty="0">
                <a:latin typeface="Arial" panose="020B0604020202020204" pitchFamily="34" charset="0"/>
                <a:cs typeface="Arial" panose="020B0604020202020204" pitchFamily="34" charset="0"/>
              </a:rPr>
              <a:t>and the maxima of head teacher groups, which have </a:t>
            </a:r>
            <a:r>
              <a:rPr lang="en-GB" sz="1800" b="1" dirty="0">
                <a:latin typeface="Arial" panose="020B0604020202020204" pitchFamily="34" charset="0"/>
                <a:cs typeface="Arial" panose="020B0604020202020204" pitchFamily="34" charset="0"/>
              </a:rPr>
              <a:t>created considerable confusion and have sought to deny schools’ right to determine and maintain their own pay structures</a:t>
            </a:r>
            <a:r>
              <a:rPr lang="en-GB" sz="1800" dirty="0">
                <a:latin typeface="Arial" panose="020B0604020202020204" pitchFamily="34" charset="0"/>
                <a:cs typeface="Arial" panose="020B0604020202020204" pitchFamily="34" charset="0"/>
              </a:rPr>
              <a:t> within the statutory constraints and permit progression to all teachers meeting the criteria set for progression.</a:t>
            </a: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29</a:t>
            </a:fld>
            <a:endParaRPr lang="en-GB" dirty="0"/>
          </a:p>
        </p:txBody>
      </p:sp>
    </p:spTree>
    <p:extLst>
      <p:ext uri="{BB962C8B-B14F-4D97-AF65-F5344CB8AC3E}">
        <p14:creationId xmlns:p14="http://schemas.microsoft.com/office/powerpoint/2010/main" val="151059160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484784"/>
            <a:ext cx="8229600" cy="706090"/>
          </a:xfrm>
        </p:spPr>
        <p:txBody>
          <a:bodyPr>
            <a:normAutofit/>
          </a:bodyPr>
          <a:lstStyle/>
          <a:p>
            <a:r>
              <a:rPr lang="en-GB" sz="2200" b="1" dirty="0" smtClean="0">
                <a:latin typeface="Arial" panose="020B0604020202020204" pitchFamily="34" charset="0"/>
                <a:cs typeface="Arial" panose="020B0604020202020204" pitchFamily="34" charset="0"/>
              </a:rPr>
              <a:t>Joint Statement - Stepping Down </a:t>
            </a:r>
            <a:r>
              <a:rPr lang="en-GB" sz="2200" b="1" dirty="0">
                <a:latin typeface="Arial" panose="020B0604020202020204" pitchFamily="34" charset="0"/>
                <a:cs typeface="Arial" panose="020B0604020202020204" pitchFamily="34" charset="0"/>
              </a:rPr>
              <a:t>from </a:t>
            </a:r>
            <a:r>
              <a:rPr lang="en-GB" sz="2200" b="1" dirty="0" smtClean="0">
                <a:latin typeface="Arial" panose="020B0604020202020204" pitchFamily="34" charset="0"/>
                <a:cs typeface="Arial" panose="020B0604020202020204" pitchFamily="34" charset="0"/>
              </a:rPr>
              <a:t>Upper </a:t>
            </a:r>
            <a:r>
              <a:rPr lang="en-GB" sz="2200" b="1" dirty="0">
                <a:latin typeface="Arial" panose="020B0604020202020204" pitchFamily="34" charset="0"/>
                <a:cs typeface="Arial" panose="020B0604020202020204" pitchFamily="34" charset="0"/>
              </a:rPr>
              <a:t>Pay Range</a:t>
            </a:r>
          </a:p>
        </p:txBody>
      </p:sp>
      <p:sp>
        <p:nvSpPr>
          <p:cNvPr id="3" name="Content Placeholder 2"/>
          <p:cNvSpPr>
            <a:spLocks noGrp="1"/>
          </p:cNvSpPr>
          <p:nvPr>
            <p:ph idx="1"/>
          </p:nvPr>
        </p:nvSpPr>
        <p:spPr>
          <a:xfrm>
            <a:off x="395536" y="2348880"/>
            <a:ext cx="8229600" cy="820688"/>
          </a:xfrm>
        </p:spPr>
        <p:txBody>
          <a:bodyPr>
            <a:normAutofit/>
          </a:bodyPr>
          <a:lstStyle/>
          <a:p>
            <a:pPr algn="just">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None </a:t>
            </a:r>
            <a:r>
              <a:rPr lang="en-GB" sz="1800" dirty="0">
                <a:latin typeface="Arial" panose="020B0604020202020204" pitchFamily="34" charset="0"/>
                <a:cs typeface="Arial" panose="020B0604020202020204" pitchFamily="34" charset="0"/>
              </a:rPr>
              <a:t>of our unions endorse this proposal, for reasons set out in detail in our various separate submissions. </a:t>
            </a: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30</a:t>
            </a:fld>
            <a:endParaRPr lang="en-GB" dirty="0"/>
          </a:p>
        </p:txBody>
      </p:sp>
    </p:spTree>
    <p:extLst>
      <p:ext uri="{BB962C8B-B14F-4D97-AF65-F5344CB8AC3E}">
        <p14:creationId xmlns:p14="http://schemas.microsoft.com/office/powerpoint/2010/main" val="30651038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484784"/>
            <a:ext cx="8229600" cy="778098"/>
          </a:xfrm>
        </p:spPr>
        <p:txBody>
          <a:bodyPr>
            <a:normAutofit/>
          </a:bodyPr>
          <a:lstStyle/>
          <a:p>
            <a:r>
              <a:rPr lang="en-GB" sz="2400" b="1" dirty="0" smtClean="0">
                <a:latin typeface="Arial" panose="020B0604020202020204" pitchFamily="34" charset="0"/>
                <a:cs typeface="Arial" panose="020B0604020202020204" pitchFamily="34" charset="0"/>
              </a:rPr>
              <a:t>Joint Statement - Non-consolidated </a:t>
            </a:r>
            <a:r>
              <a:rPr lang="en-GB" sz="2400" b="1" dirty="0">
                <a:latin typeface="Arial" panose="020B0604020202020204" pitchFamily="34" charset="0"/>
                <a:cs typeface="Arial" panose="020B0604020202020204" pitchFamily="34" charset="0"/>
              </a:rPr>
              <a:t>payments  </a:t>
            </a:r>
          </a:p>
        </p:txBody>
      </p:sp>
      <p:sp>
        <p:nvSpPr>
          <p:cNvPr id="3" name="Content Placeholder 2"/>
          <p:cNvSpPr>
            <a:spLocks noGrp="1"/>
          </p:cNvSpPr>
          <p:nvPr>
            <p:ph idx="1"/>
          </p:nvPr>
        </p:nvSpPr>
        <p:spPr>
          <a:xfrm>
            <a:off x="467544" y="2276872"/>
            <a:ext cx="8229600" cy="1540768"/>
          </a:xfrm>
        </p:spPr>
        <p:txBody>
          <a:bodyPr>
            <a:normAutofit/>
          </a:bodyPr>
          <a:lstStyle/>
          <a:p>
            <a:pPr algn="just">
              <a:buFont typeface="Wingdings" panose="05000000000000000000" pitchFamily="2" charset="2"/>
              <a:buChar char="q"/>
            </a:pPr>
            <a:r>
              <a:rPr lang="en-GB" sz="1800" b="1" dirty="0" smtClean="0">
                <a:latin typeface="Arial" panose="020B0604020202020204" pitchFamily="34" charset="0"/>
                <a:cs typeface="Arial" panose="020B0604020202020204" pitchFamily="34" charset="0"/>
              </a:rPr>
              <a:t>Most </a:t>
            </a:r>
            <a:r>
              <a:rPr lang="en-GB" sz="1800" b="1" dirty="0">
                <a:latin typeface="Arial" panose="020B0604020202020204" pitchFamily="34" charset="0"/>
                <a:cs typeface="Arial" panose="020B0604020202020204" pitchFamily="34" charset="0"/>
              </a:rPr>
              <a:t>of our unions have rejected this proposal </a:t>
            </a:r>
            <a:r>
              <a:rPr lang="en-GB" sz="1800" dirty="0">
                <a:latin typeface="Arial" panose="020B0604020202020204" pitchFamily="34" charset="0"/>
                <a:cs typeface="Arial" panose="020B0604020202020204" pitchFamily="34" charset="0"/>
              </a:rPr>
              <a:t>outright in our separate submissions; and all of us are opposed to the introduction of provision for non-consolidated payments which could be made in place of consolidated payments payable </a:t>
            </a:r>
            <a:r>
              <a:rPr lang="en-GB" sz="1800" b="1" dirty="0">
                <a:latin typeface="Arial" panose="020B0604020202020204" pitchFamily="34" charset="0"/>
                <a:cs typeface="Arial" panose="020B0604020202020204" pitchFamily="34" charset="0"/>
              </a:rPr>
              <a:t>under the existing structure.  </a:t>
            </a:r>
            <a:r>
              <a:rPr lang="en-GB" sz="1800" dirty="0">
                <a:latin typeface="Arial" panose="020B0604020202020204" pitchFamily="34" charset="0"/>
                <a:cs typeface="Arial" panose="020B0604020202020204" pitchFamily="34" charset="0"/>
              </a:rPr>
              <a:t>We therefore urge the STRB to </a:t>
            </a:r>
            <a:r>
              <a:rPr lang="en-GB" sz="1800" b="1" dirty="0">
                <a:latin typeface="Arial" panose="020B0604020202020204" pitchFamily="34" charset="0"/>
                <a:cs typeface="Arial" panose="020B0604020202020204" pitchFamily="34" charset="0"/>
              </a:rPr>
              <a:t>take note of that </a:t>
            </a:r>
            <a:r>
              <a:rPr lang="en-GB" sz="1800" dirty="0">
                <a:latin typeface="Arial" panose="020B0604020202020204" pitchFamily="34" charset="0"/>
                <a:cs typeface="Arial" panose="020B0604020202020204" pitchFamily="34" charset="0"/>
              </a:rPr>
              <a:t>in its review of the area.</a:t>
            </a:r>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31</a:t>
            </a:fld>
            <a:endParaRPr lang="en-GB" dirty="0"/>
          </a:p>
        </p:txBody>
      </p:sp>
    </p:spTree>
    <p:extLst>
      <p:ext uri="{BB962C8B-B14F-4D97-AF65-F5344CB8AC3E}">
        <p14:creationId xmlns:p14="http://schemas.microsoft.com/office/powerpoint/2010/main" val="10444201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340768"/>
            <a:ext cx="8229600" cy="778098"/>
          </a:xfrm>
        </p:spPr>
        <p:txBody>
          <a:bodyPr>
            <a:normAutofit/>
          </a:bodyPr>
          <a:lstStyle/>
          <a:p>
            <a:r>
              <a:rPr lang="en-GB" sz="2400" b="1" dirty="0" smtClean="0">
                <a:latin typeface="Arial" panose="020B0604020202020204" pitchFamily="34" charset="0"/>
                <a:cs typeface="Arial" panose="020B0604020202020204" pitchFamily="34" charset="0"/>
              </a:rPr>
              <a:t>Next Steps</a:t>
            </a:r>
            <a:endParaRPr lang="en-GB" sz="24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544" y="2276872"/>
            <a:ext cx="8229600" cy="1468760"/>
          </a:xfrm>
        </p:spPr>
        <p:txBody>
          <a:bodyPr/>
          <a:lstStyle/>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Oral evidence taken between 8 February and 19 February 2016</a:t>
            </a:r>
          </a:p>
          <a:p>
            <a:pPr algn="just">
              <a:buFont typeface="Wingdings" panose="05000000000000000000" pitchFamily="2" charset="2"/>
              <a:buChar char="q"/>
            </a:pPr>
            <a:endParaRPr lang="en-GB" sz="1800" dirty="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GB" sz="1800" dirty="0">
                <a:latin typeface="Arial" panose="020B0604020202020204" pitchFamily="34" charset="0"/>
                <a:cs typeface="Arial" panose="020B0604020202020204" pitchFamily="34" charset="0"/>
              </a:rPr>
              <a:t>Report and recommendations on 2016 pay award to Secretary of State before end of April 2016</a:t>
            </a:r>
          </a:p>
          <a:p>
            <a:endParaRPr lang="en-GB" dirty="0"/>
          </a:p>
        </p:txBody>
      </p:sp>
      <p:sp>
        <p:nvSpPr>
          <p:cNvPr id="5" name="Footer Placeholder 4"/>
          <p:cNvSpPr>
            <a:spLocks noGrp="1"/>
          </p:cNvSpPr>
          <p:nvPr>
            <p:ph type="ftr" sz="quarter" idx="11"/>
          </p:nvPr>
        </p:nvSpPr>
        <p:spPr/>
        <p:txBody>
          <a:bodyPr/>
          <a:lstStyle/>
          <a:p>
            <a:r>
              <a:rPr lang="en-GB" dirty="0" smtClean="0"/>
              <a:t>Negotiating Secretaries Briefing - January 2016</a:t>
            </a:r>
            <a:endParaRPr lang="en-GB" dirty="0"/>
          </a:p>
        </p:txBody>
      </p:sp>
      <p:sp>
        <p:nvSpPr>
          <p:cNvPr id="6" name="Slide Number Placeholder 5"/>
          <p:cNvSpPr>
            <a:spLocks noGrp="1"/>
          </p:cNvSpPr>
          <p:nvPr>
            <p:ph type="sldNum" sz="quarter" idx="12"/>
          </p:nvPr>
        </p:nvSpPr>
        <p:spPr/>
        <p:txBody>
          <a:bodyPr/>
          <a:lstStyle/>
          <a:p>
            <a:fld id="{21E123C3-59ED-4854-A1E7-6A81E3A34B3D}" type="slidenum">
              <a:rPr lang="en-GB" smtClean="0"/>
              <a:t>32</a:t>
            </a:fld>
            <a:endParaRPr lang="en-GB" dirty="0"/>
          </a:p>
        </p:txBody>
      </p:sp>
    </p:spTree>
    <p:extLst>
      <p:ext uri="{BB962C8B-B14F-4D97-AF65-F5344CB8AC3E}">
        <p14:creationId xmlns:p14="http://schemas.microsoft.com/office/powerpoint/2010/main" val="82194167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333</TotalTime>
  <Words>2113</Words>
  <Application>Microsoft Office PowerPoint</Application>
  <PresentationFormat>On-screen Show (4:3)</PresentationFormat>
  <Paragraphs>206</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STRB Update</vt:lpstr>
      <vt:lpstr>Scope of the STRB 26th Remit</vt:lpstr>
      <vt:lpstr>Timeline to 26th STRB Report</vt:lpstr>
      <vt:lpstr>Submissions to the Review Body</vt:lpstr>
      <vt:lpstr>NASUWT Evidence (1)</vt:lpstr>
      <vt:lpstr>NASUWT Evidence (2)</vt:lpstr>
      <vt:lpstr>NASUWT Evidence (3)</vt:lpstr>
      <vt:lpstr>NASUWT Evidence (4)</vt:lpstr>
      <vt:lpstr>NASUWT Evidence (5)</vt:lpstr>
      <vt:lpstr>Points of note from other submissions</vt:lpstr>
      <vt:lpstr>NEOST/LGE (pay flexibilities)</vt:lpstr>
      <vt:lpstr>NEOST/LGE (cost of living award)</vt:lpstr>
      <vt:lpstr>NGA (pay flexibilities)</vt:lpstr>
      <vt:lpstr>NAHT (UPR pay regression)</vt:lpstr>
      <vt:lpstr>NAHT (UPR/MPR pay regression)</vt:lpstr>
      <vt:lpstr>NAHT (pay flexibilities)</vt:lpstr>
      <vt:lpstr>ASCL (pay flexibility)</vt:lpstr>
      <vt:lpstr>ASCL (pay flexibility)</vt:lpstr>
      <vt:lpstr>ATL</vt:lpstr>
      <vt:lpstr>NUT</vt:lpstr>
      <vt:lpstr>But….</vt:lpstr>
      <vt:lpstr>Voice</vt:lpstr>
      <vt:lpstr>Voice</vt:lpstr>
      <vt:lpstr>DfE (discretionary payments)</vt:lpstr>
      <vt:lpstr>DfE (UPR/MPR pay regression)</vt:lpstr>
      <vt:lpstr>DfE (rationale for pay regression)</vt:lpstr>
      <vt:lpstr>Joint Supplementary Statement</vt:lpstr>
      <vt:lpstr>Joint statement – no money left?</vt:lpstr>
      <vt:lpstr>Joint statement – capitulation on 2%?</vt:lpstr>
      <vt:lpstr>Joint Statement - Stepping Down from Upper Pay Range</vt:lpstr>
      <vt:lpstr>Joint Statement - Non-consolidated payments  </vt:lpstr>
      <vt:lpstr>Next Steps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Patrick Roach</dc:creator>
  <cp:lastModifiedBy>Administrator</cp:lastModifiedBy>
  <cp:revision>35</cp:revision>
  <cp:lastPrinted>2016-01-14T09:21:44Z</cp:lastPrinted>
  <dcterms:created xsi:type="dcterms:W3CDTF">2016-01-12T13:11:57Z</dcterms:created>
  <dcterms:modified xsi:type="dcterms:W3CDTF">2016-01-14T09:26:13Z</dcterms:modified>
</cp:coreProperties>
</file>