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6" r:id="rId2"/>
    <p:sldId id="257" r:id="rId3"/>
    <p:sldId id="258" r:id="rId4"/>
    <p:sldId id="325" r:id="rId5"/>
    <p:sldId id="326" r:id="rId6"/>
    <p:sldId id="327" r:id="rId7"/>
    <p:sldId id="328" r:id="rId8"/>
    <p:sldId id="329" r:id="rId9"/>
    <p:sldId id="259" r:id="rId10"/>
    <p:sldId id="330" r:id="rId11"/>
    <p:sldId id="331" r:id="rId12"/>
    <p:sldId id="260" r:id="rId13"/>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58" d="100"/>
          <a:sy n="158" d="100"/>
        </p:scale>
        <p:origin x="-97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1275" y="0"/>
            <a:ext cx="2946400" cy="496888"/>
          </a:xfrm>
          <a:prstGeom prst="rect">
            <a:avLst/>
          </a:prstGeom>
        </p:spPr>
        <p:txBody>
          <a:bodyPr vert="horz" lIns="91440" tIns="45720" rIns="91440" bIns="45720" rtlCol="0"/>
          <a:lstStyle>
            <a:lvl1pPr algn="r">
              <a:defRPr sz="1200"/>
            </a:lvl1pPr>
          </a:lstStyle>
          <a:p>
            <a:fld id="{E209B5C6-1114-481F-A727-C5641127E230}" type="datetimeFigureOut">
              <a:rPr lang="en-GB" smtClean="0"/>
              <a:t>05/03/2015</a:t>
            </a:fld>
            <a:endParaRPr lang="en-GB"/>
          </a:p>
        </p:txBody>
      </p:sp>
      <p:sp>
        <p:nvSpPr>
          <p:cNvPr id="4" name="Footer Placeholder 3"/>
          <p:cNvSpPr>
            <a:spLocks noGrp="1"/>
          </p:cNvSpPr>
          <p:nvPr>
            <p:ph type="ftr" sz="quarter" idx="2"/>
          </p:nvPr>
        </p:nvSpPr>
        <p:spPr>
          <a:xfrm>
            <a:off x="0" y="9431338"/>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1275" y="9431338"/>
            <a:ext cx="2946400" cy="496887"/>
          </a:xfrm>
          <a:prstGeom prst="rect">
            <a:avLst/>
          </a:prstGeom>
        </p:spPr>
        <p:txBody>
          <a:bodyPr vert="horz" lIns="91440" tIns="45720" rIns="91440" bIns="45720" rtlCol="0" anchor="b"/>
          <a:lstStyle>
            <a:lvl1pPr algn="r">
              <a:defRPr sz="1200"/>
            </a:lvl1pPr>
          </a:lstStyle>
          <a:p>
            <a:fld id="{4143205F-9CF9-41B2-9A43-91269B8737D0}" type="slidenum">
              <a:rPr lang="en-GB" smtClean="0"/>
              <a:t>‹#›</a:t>
            </a:fld>
            <a:endParaRPr lang="en-GB"/>
          </a:p>
        </p:txBody>
      </p:sp>
    </p:spTree>
    <p:extLst>
      <p:ext uri="{BB962C8B-B14F-4D97-AF65-F5344CB8AC3E}">
        <p14:creationId xmlns:p14="http://schemas.microsoft.com/office/powerpoint/2010/main" val="41034787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64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6491"/>
          </a:xfrm>
          <a:prstGeom prst="rect">
            <a:avLst/>
          </a:prstGeom>
        </p:spPr>
        <p:txBody>
          <a:bodyPr vert="horz" lIns="91440" tIns="45720" rIns="91440" bIns="45720" rtlCol="0"/>
          <a:lstStyle>
            <a:lvl1pPr algn="r">
              <a:defRPr sz="1200"/>
            </a:lvl1pPr>
          </a:lstStyle>
          <a:p>
            <a:fld id="{A12B387B-EADD-4B0E-A5CA-DD3B8B347F2B}" type="datetimeFigureOut">
              <a:rPr lang="en-GB" smtClean="0"/>
              <a:t>05/03/2015</a:t>
            </a:fld>
            <a:endParaRPr lang="en-GB"/>
          </a:p>
        </p:txBody>
      </p:sp>
      <p:sp>
        <p:nvSpPr>
          <p:cNvPr id="4" name="Slide Image Placeholder 3"/>
          <p:cNvSpPr>
            <a:spLocks noGrp="1" noRot="1" noChangeAspect="1"/>
          </p:cNvSpPr>
          <p:nvPr>
            <p:ph type="sldImg" idx="2"/>
          </p:nvPr>
        </p:nvSpPr>
        <p:spPr>
          <a:xfrm>
            <a:off x="917575" y="744538"/>
            <a:ext cx="4964113"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16661"/>
            <a:ext cx="5439410" cy="4468416"/>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1599"/>
            <a:ext cx="2946347" cy="49649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599"/>
            <a:ext cx="2946347" cy="496491"/>
          </a:xfrm>
          <a:prstGeom prst="rect">
            <a:avLst/>
          </a:prstGeom>
        </p:spPr>
        <p:txBody>
          <a:bodyPr vert="horz" lIns="91440" tIns="45720" rIns="91440" bIns="45720" rtlCol="0" anchor="b"/>
          <a:lstStyle>
            <a:lvl1pPr algn="r">
              <a:defRPr sz="1200"/>
            </a:lvl1pPr>
          </a:lstStyle>
          <a:p>
            <a:fld id="{EA109B97-D2A3-43BC-8B34-083F61DB5B4D}" type="slidenum">
              <a:rPr lang="en-GB" smtClean="0"/>
              <a:t>‹#›</a:t>
            </a:fld>
            <a:endParaRPr lang="en-GB"/>
          </a:p>
        </p:txBody>
      </p:sp>
    </p:spTree>
    <p:extLst>
      <p:ext uri="{BB962C8B-B14F-4D97-AF65-F5344CB8AC3E}">
        <p14:creationId xmlns:p14="http://schemas.microsoft.com/office/powerpoint/2010/main" val="7810916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109B97-D2A3-43BC-8B34-083F61DB5B4D}" type="slidenum">
              <a:rPr lang="en-GB" smtClean="0"/>
              <a:t>1</a:t>
            </a:fld>
            <a:endParaRPr lang="en-GB"/>
          </a:p>
        </p:txBody>
      </p:sp>
    </p:spTree>
    <p:extLst>
      <p:ext uri="{BB962C8B-B14F-4D97-AF65-F5344CB8AC3E}">
        <p14:creationId xmlns:p14="http://schemas.microsoft.com/office/powerpoint/2010/main" val="3213631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109B97-D2A3-43BC-8B34-083F61DB5B4D}" type="slidenum">
              <a:rPr lang="en-GB" smtClean="0"/>
              <a:t>2</a:t>
            </a:fld>
            <a:endParaRPr lang="en-GB"/>
          </a:p>
        </p:txBody>
      </p:sp>
    </p:spTree>
    <p:extLst>
      <p:ext uri="{BB962C8B-B14F-4D97-AF65-F5344CB8AC3E}">
        <p14:creationId xmlns:p14="http://schemas.microsoft.com/office/powerpoint/2010/main" val="26447601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109B97-D2A3-43BC-8B34-083F61DB5B4D}" type="slidenum">
              <a:rPr lang="en-GB" smtClean="0"/>
              <a:t>3</a:t>
            </a:fld>
            <a:endParaRPr lang="en-GB"/>
          </a:p>
        </p:txBody>
      </p:sp>
    </p:spTree>
    <p:extLst>
      <p:ext uri="{BB962C8B-B14F-4D97-AF65-F5344CB8AC3E}">
        <p14:creationId xmlns:p14="http://schemas.microsoft.com/office/powerpoint/2010/main" val="2372788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109B97-D2A3-43BC-8B34-083F61DB5B4D}" type="slidenum">
              <a:rPr lang="en-GB" smtClean="0"/>
              <a:t>4</a:t>
            </a:fld>
            <a:endParaRPr lang="en-GB"/>
          </a:p>
        </p:txBody>
      </p:sp>
    </p:spTree>
    <p:extLst>
      <p:ext uri="{BB962C8B-B14F-4D97-AF65-F5344CB8AC3E}">
        <p14:creationId xmlns:p14="http://schemas.microsoft.com/office/powerpoint/2010/main" val="24983973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109B97-D2A3-43BC-8B34-083F61DB5B4D}" type="slidenum">
              <a:rPr lang="en-GB" smtClean="0"/>
              <a:t>5</a:t>
            </a:fld>
            <a:endParaRPr lang="en-GB"/>
          </a:p>
        </p:txBody>
      </p:sp>
    </p:spTree>
    <p:extLst>
      <p:ext uri="{BB962C8B-B14F-4D97-AF65-F5344CB8AC3E}">
        <p14:creationId xmlns:p14="http://schemas.microsoft.com/office/powerpoint/2010/main" val="2906861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109B97-D2A3-43BC-8B34-083F61DB5B4D}" type="slidenum">
              <a:rPr lang="en-GB" smtClean="0"/>
              <a:t>6</a:t>
            </a:fld>
            <a:endParaRPr lang="en-GB"/>
          </a:p>
        </p:txBody>
      </p:sp>
    </p:spTree>
    <p:extLst>
      <p:ext uri="{BB962C8B-B14F-4D97-AF65-F5344CB8AC3E}">
        <p14:creationId xmlns:p14="http://schemas.microsoft.com/office/powerpoint/2010/main" val="1432812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109B97-D2A3-43BC-8B34-083F61DB5B4D}" type="slidenum">
              <a:rPr lang="en-GB" smtClean="0"/>
              <a:t>7</a:t>
            </a:fld>
            <a:endParaRPr lang="en-GB"/>
          </a:p>
        </p:txBody>
      </p:sp>
    </p:spTree>
    <p:extLst>
      <p:ext uri="{BB962C8B-B14F-4D97-AF65-F5344CB8AC3E}">
        <p14:creationId xmlns:p14="http://schemas.microsoft.com/office/powerpoint/2010/main" val="29082937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p:cNvSpPr>
          <p:nvPr>
            <p:ph type="sldImg"/>
          </p:nvPr>
        </p:nvSpPr>
        <p:spPr bwMode="auto">
          <a:noFill/>
          <a:ln>
            <a:solidFill>
              <a:srgbClr val="000000"/>
            </a:solidFill>
            <a:miter lim="800000"/>
            <a:headEnd/>
            <a:tailEnd/>
          </a:ln>
        </p:spPr>
      </p:sp>
      <p:sp>
        <p:nvSpPr>
          <p:cNvPr id="4813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dirty="0" smtClean="0"/>
          </a:p>
        </p:txBody>
      </p:sp>
      <p:sp>
        <p:nvSpPr>
          <p:cNvPr id="4710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B31D6FD-4B85-4F5C-85BB-6A46A409DCB0}" type="slidenum">
              <a:rPr lang="en-GB">
                <a:cs typeface="Arial" charset="0"/>
              </a:rPr>
              <a:pPr fontAlgn="base">
                <a:spcBef>
                  <a:spcPct val="0"/>
                </a:spcBef>
                <a:spcAft>
                  <a:spcPct val="0"/>
                </a:spcAft>
                <a:defRPr/>
              </a:pPr>
              <a:t>8</a:t>
            </a:fld>
            <a:endParaRPr lang="en-GB">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109B97-D2A3-43BC-8B34-083F61DB5B4D}" type="slidenum">
              <a:rPr lang="en-GB" smtClean="0"/>
              <a:t>9</a:t>
            </a:fld>
            <a:endParaRPr lang="en-GB"/>
          </a:p>
        </p:txBody>
      </p:sp>
    </p:spTree>
    <p:extLst>
      <p:ext uri="{BB962C8B-B14F-4D97-AF65-F5344CB8AC3E}">
        <p14:creationId xmlns:p14="http://schemas.microsoft.com/office/powerpoint/2010/main" val="24188228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109B97-D2A3-43BC-8B34-083F61DB5B4D}" type="slidenum">
              <a:rPr lang="en-GB" smtClean="0"/>
              <a:t>12</a:t>
            </a:fld>
            <a:endParaRPr lang="en-GB"/>
          </a:p>
        </p:txBody>
      </p:sp>
    </p:spTree>
    <p:extLst>
      <p:ext uri="{BB962C8B-B14F-4D97-AF65-F5344CB8AC3E}">
        <p14:creationId xmlns:p14="http://schemas.microsoft.com/office/powerpoint/2010/main" val="256734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E815C20-DA66-4B5D-8546-4D56FA9E4882}" type="datetimeFigureOut">
              <a:rPr lang="en-GB" smtClean="0"/>
              <a:t>05/03/2015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DA650E-66FE-4B4C-911E-84F897B65A7A}" type="slidenum">
              <a:rPr lang="en-GB" smtClean="0"/>
              <a:t>‹#›</a:t>
            </a:fld>
            <a:endParaRPr lang="en-GB"/>
          </a:p>
        </p:txBody>
      </p:sp>
    </p:spTree>
    <p:extLst>
      <p:ext uri="{BB962C8B-B14F-4D97-AF65-F5344CB8AC3E}">
        <p14:creationId xmlns:p14="http://schemas.microsoft.com/office/powerpoint/2010/main" val="3983189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E815C20-DA66-4B5D-8546-4D56FA9E4882}" type="datetimeFigureOut">
              <a:rPr lang="en-GB" smtClean="0"/>
              <a:t>05/03/2015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DA650E-66FE-4B4C-911E-84F897B65A7A}" type="slidenum">
              <a:rPr lang="en-GB" smtClean="0"/>
              <a:t>‹#›</a:t>
            </a:fld>
            <a:endParaRPr lang="en-GB"/>
          </a:p>
        </p:txBody>
      </p:sp>
    </p:spTree>
    <p:extLst>
      <p:ext uri="{BB962C8B-B14F-4D97-AF65-F5344CB8AC3E}">
        <p14:creationId xmlns:p14="http://schemas.microsoft.com/office/powerpoint/2010/main" val="377451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815C20-DA66-4B5D-8546-4D56FA9E4882}" type="datetimeFigureOut">
              <a:rPr lang="en-GB" smtClean="0"/>
              <a:t>05/03/2015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DA650E-66FE-4B4C-911E-84F897B65A7A}" type="slidenum">
              <a:rPr lang="en-GB" smtClean="0"/>
              <a:t>‹#›</a:t>
            </a:fld>
            <a:endParaRPr lang="en-GB"/>
          </a:p>
        </p:txBody>
      </p:sp>
    </p:spTree>
    <p:extLst>
      <p:ext uri="{BB962C8B-B14F-4D97-AF65-F5344CB8AC3E}">
        <p14:creationId xmlns:p14="http://schemas.microsoft.com/office/powerpoint/2010/main" val="21629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E815C20-DA66-4B5D-8546-4D56FA9E4882}" type="datetimeFigureOut">
              <a:rPr lang="en-GB" smtClean="0"/>
              <a:t>05/03/2015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DA650E-66FE-4B4C-911E-84F897B65A7A}" type="slidenum">
              <a:rPr lang="en-GB" smtClean="0"/>
              <a:t>‹#›</a:t>
            </a:fld>
            <a:endParaRPr lang="en-GB"/>
          </a:p>
        </p:txBody>
      </p:sp>
    </p:spTree>
    <p:extLst>
      <p:ext uri="{BB962C8B-B14F-4D97-AF65-F5344CB8AC3E}">
        <p14:creationId xmlns:p14="http://schemas.microsoft.com/office/powerpoint/2010/main" val="2395628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E815C20-DA66-4B5D-8546-4D56FA9E4882}" type="datetimeFigureOut">
              <a:rPr lang="en-GB" smtClean="0"/>
              <a:t>05/03/2015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DA650E-66FE-4B4C-911E-84F897B65A7A}" type="slidenum">
              <a:rPr lang="en-GB" smtClean="0"/>
              <a:t>‹#›</a:t>
            </a:fld>
            <a:endParaRPr lang="en-GB"/>
          </a:p>
        </p:txBody>
      </p:sp>
    </p:spTree>
    <p:extLst>
      <p:ext uri="{BB962C8B-B14F-4D97-AF65-F5344CB8AC3E}">
        <p14:creationId xmlns:p14="http://schemas.microsoft.com/office/powerpoint/2010/main" val="32690504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E815C20-DA66-4B5D-8546-4D56FA9E4882}" type="datetimeFigureOut">
              <a:rPr lang="en-GB" smtClean="0"/>
              <a:t>05/03/2015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DA650E-66FE-4B4C-911E-84F897B65A7A}" type="slidenum">
              <a:rPr lang="en-GB" smtClean="0"/>
              <a:t>‹#›</a:t>
            </a:fld>
            <a:endParaRPr lang="en-GB"/>
          </a:p>
        </p:txBody>
      </p:sp>
    </p:spTree>
    <p:extLst>
      <p:ext uri="{BB962C8B-B14F-4D97-AF65-F5344CB8AC3E}">
        <p14:creationId xmlns:p14="http://schemas.microsoft.com/office/powerpoint/2010/main" val="1088363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815C20-DA66-4B5D-8546-4D56FA9E4882}" type="datetimeFigureOut">
              <a:rPr lang="en-GB" smtClean="0"/>
              <a:t>05/03/2015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DA650E-66FE-4B4C-911E-84F897B65A7A}" type="slidenum">
              <a:rPr lang="en-GB" smtClean="0"/>
              <a:t>‹#›</a:t>
            </a:fld>
            <a:endParaRPr lang="en-GB"/>
          </a:p>
        </p:txBody>
      </p:sp>
    </p:spTree>
    <p:extLst>
      <p:ext uri="{BB962C8B-B14F-4D97-AF65-F5344CB8AC3E}">
        <p14:creationId xmlns:p14="http://schemas.microsoft.com/office/powerpoint/2010/main" val="5028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815C20-DA66-4B5D-8546-4D56FA9E4882}" type="datetimeFigureOut">
              <a:rPr lang="en-GB" smtClean="0"/>
              <a:t>05/03/2015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DA650E-66FE-4B4C-911E-84F897B65A7A}" type="slidenum">
              <a:rPr lang="en-GB" smtClean="0"/>
              <a:t>‹#›</a:t>
            </a:fld>
            <a:endParaRPr lang="en-GB"/>
          </a:p>
        </p:txBody>
      </p:sp>
    </p:spTree>
    <p:extLst>
      <p:ext uri="{BB962C8B-B14F-4D97-AF65-F5344CB8AC3E}">
        <p14:creationId xmlns:p14="http://schemas.microsoft.com/office/powerpoint/2010/main" val="31242371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815C20-DA66-4B5D-8546-4D56FA9E4882}" type="datetimeFigureOut">
              <a:rPr lang="en-GB" smtClean="0"/>
              <a:t>05/03/2015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DA650E-66FE-4B4C-911E-84F897B65A7A}" type="slidenum">
              <a:rPr lang="en-GB" smtClean="0"/>
              <a:t>‹#›</a:t>
            </a:fld>
            <a:endParaRPr lang="en-GB"/>
          </a:p>
        </p:txBody>
      </p:sp>
    </p:spTree>
    <p:extLst>
      <p:ext uri="{BB962C8B-B14F-4D97-AF65-F5344CB8AC3E}">
        <p14:creationId xmlns:p14="http://schemas.microsoft.com/office/powerpoint/2010/main" val="3193751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E815C20-DA66-4B5D-8546-4D56FA9E4882}" type="datetimeFigureOut">
              <a:rPr lang="en-GB" smtClean="0"/>
              <a:t>05/03/2015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DA650E-66FE-4B4C-911E-84F897B65A7A}" type="slidenum">
              <a:rPr lang="en-GB" smtClean="0"/>
              <a:t>‹#›</a:t>
            </a:fld>
            <a:endParaRPr lang="en-GB"/>
          </a:p>
        </p:txBody>
      </p:sp>
    </p:spTree>
    <p:extLst>
      <p:ext uri="{BB962C8B-B14F-4D97-AF65-F5344CB8AC3E}">
        <p14:creationId xmlns:p14="http://schemas.microsoft.com/office/powerpoint/2010/main" val="248881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E815C20-DA66-4B5D-8546-4D56FA9E4882}" type="datetimeFigureOut">
              <a:rPr lang="en-GB" smtClean="0"/>
              <a:t>05/03/2015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DA650E-66FE-4B4C-911E-84F897B65A7A}" type="slidenum">
              <a:rPr lang="en-GB" smtClean="0"/>
              <a:t>‹#›</a:t>
            </a:fld>
            <a:endParaRPr lang="en-GB"/>
          </a:p>
        </p:txBody>
      </p:sp>
    </p:spTree>
    <p:extLst>
      <p:ext uri="{BB962C8B-B14F-4D97-AF65-F5344CB8AC3E}">
        <p14:creationId xmlns:p14="http://schemas.microsoft.com/office/powerpoint/2010/main" val="3218367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815C20-DA66-4B5D-8546-4D56FA9E4882}" type="datetimeFigureOut">
              <a:rPr lang="en-GB" smtClean="0"/>
              <a:t>05/03/2015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DA650E-66FE-4B4C-911E-84F897B65A7A}" type="slidenum">
              <a:rPr lang="en-GB" smtClean="0"/>
              <a:t>‹#›</a:t>
            </a:fld>
            <a:endParaRPr lang="en-GB"/>
          </a:p>
        </p:txBody>
      </p:sp>
    </p:spTree>
    <p:extLst>
      <p:ext uri="{BB962C8B-B14F-4D97-AF65-F5344CB8AC3E}">
        <p14:creationId xmlns:p14="http://schemas.microsoft.com/office/powerpoint/2010/main" val="23685650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mailto:Mailbox.disqualification@education.gsi.gov.uk"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b="1" dirty="0" smtClean="0"/>
              <a:t>The Childcare Act 2006 and the Childcare (Disqualification) Regulations 2009  </a:t>
            </a:r>
            <a:endParaRPr lang="en-GB" dirty="0"/>
          </a:p>
        </p:txBody>
      </p:sp>
      <p:sp>
        <p:nvSpPr>
          <p:cNvPr id="3" name="Subtitle 2"/>
          <p:cNvSpPr>
            <a:spLocks noGrp="1"/>
          </p:cNvSpPr>
          <p:nvPr>
            <p:ph type="subTitle" idx="1"/>
          </p:nvPr>
        </p:nvSpPr>
        <p:spPr/>
        <p:txBody>
          <a:bodyPr/>
          <a:lstStyle/>
          <a:p>
            <a:r>
              <a:rPr lang="en-GB" sz="2000" b="1" dirty="0" smtClean="0"/>
              <a:t>NASUWT Supply Members’ Briefing</a:t>
            </a:r>
          </a:p>
          <a:p>
            <a:endParaRPr lang="en-GB" sz="2000" b="1" dirty="0"/>
          </a:p>
          <a:p>
            <a:r>
              <a:rPr lang="en-GB" sz="2000" b="1" dirty="0" smtClean="0"/>
              <a:t>March 2015 </a:t>
            </a:r>
            <a:endParaRPr lang="en-GB" sz="2000" dirty="0"/>
          </a:p>
          <a:p>
            <a:endParaRPr lang="en-GB" dirty="0"/>
          </a:p>
        </p:txBody>
      </p:sp>
      <p:pic>
        <p:nvPicPr>
          <p:cNvPr id="1026" name="Picture 2" descr="NASUWT teachers un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486236"/>
            <a:ext cx="22860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87411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err="1" smtClean="0"/>
              <a:t>DfE</a:t>
            </a:r>
            <a:r>
              <a:rPr lang="en-GB" b="1" dirty="0" smtClean="0"/>
              <a:t> Guidance</a:t>
            </a:r>
            <a:endParaRPr lang="en-GB" b="1" dirty="0"/>
          </a:p>
        </p:txBody>
      </p:sp>
      <p:sp>
        <p:nvSpPr>
          <p:cNvPr id="3" name="Content Placeholder 2"/>
          <p:cNvSpPr>
            <a:spLocks noGrp="1"/>
          </p:cNvSpPr>
          <p:nvPr>
            <p:ph idx="1"/>
          </p:nvPr>
        </p:nvSpPr>
        <p:spPr/>
        <p:txBody>
          <a:bodyPr>
            <a:normAutofit fontScale="62500" lnSpcReduction="20000"/>
          </a:bodyPr>
          <a:lstStyle/>
          <a:p>
            <a:pPr lvl="0"/>
            <a:r>
              <a:rPr lang="en-GB" dirty="0" smtClean="0"/>
              <a:t>New </a:t>
            </a:r>
            <a:r>
              <a:rPr lang="en-GB" dirty="0" err="1" smtClean="0"/>
              <a:t>DfE</a:t>
            </a:r>
            <a:r>
              <a:rPr lang="en-GB" dirty="0" smtClean="0"/>
              <a:t> statutory guidance on Disqualification under the Childcare Act 2006 was published by the </a:t>
            </a:r>
            <a:r>
              <a:rPr lang="en-GB" dirty="0" err="1" smtClean="0"/>
              <a:t>DfE</a:t>
            </a:r>
            <a:r>
              <a:rPr lang="en-GB" dirty="0" smtClean="0"/>
              <a:t> on Thursday 27 February 2015. </a:t>
            </a:r>
            <a:endParaRPr lang="en-GB" dirty="0"/>
          </a:p>
          <a:p>
            <a:pPr lvl="0"/>
            <a:r>
              <a:rPr lang="en-GB" dirty="0" smtClean="0"/>
              <a:t>The statutory guidance replaced October 2014 </a:t>
            </a:r>
            <a:r>
              <a:rPr lang="en-GB" dirty="0" err="1" smtClean="0"/>
              <a:t>DfE</a:t>
            </a:r>
            <a:r>
              <a:rPr lang="en-GB" dirty="0" smtClean="0"/>
              <a:t> supplementary advice </a:t>
            </a:r>
            <a:r>
              <a:rPr lang="en-GB" i="1" dirty="0" smtClean="0"/>
              <a:t>Keeping children safe in education; childcare disqualification requirements.</a:t>
            </a:r>
          </a:p>
          <a:p>
            <a:pPr lvl="0"/>
            <a:r>
              <a:rPr lang="en-GB" dirty="0" smtClean="0"/>
              <a:t>The NASUWT is fully committed to effective safeguarding arrangements in schools.</a:t>
            </a:r>
          </a:p>
          <a:p>
            <a:pPr lvl="0"/>
            <a:r>
              <a:rPr lang="en-GB" dirty="0" smtClean="0"/>
              <a:t>The NASUWT argues that it is unnecessary to apply the Childcare Act 2006 and the Childcare (Disqualification) Regulations 2009 to schools because schools are highly regulated environments. In particular, teachers are already subject to stringent disclosure and barring arrangements. </a:t>
            </a:r>
          </a:p>
          <a:p>
            <a:pPr lvl="0"/>
            <a:r>
              <a:rPr lang="en-GB" dirty="0" smtClean="0"/>
              <a:t>The NASUWT opposes early years teaching being defined as ‘childcare’.</a:t>
            </a:r>
          </a:p>
          <a:p>
            <a:pPr lvl="0"/>
            <a:r>
              <a:rPr lang="en-GB" dirty="0" smtClean="0"/>
              <a:t>The NASUWT opposes all primary, infant and nursery </a:t>
            </a:r>
            <a:r>
              <a:rPr lang="en-GB" dirty="0" err="1" smtClean="0"/>
              <a:t>headteachers</a:t>
            </a:r>
            <a:r>
              <a:rPr lang="en-GB" dirty="0" smtClean="0"/>
              <a:t> falling within the scope of the Regulations. </a:t>
            </a:r>
          </a:p>
          <a:p>
            <a:pPr lvl="0"/>
            <a:r>
              <a:rPr lang="en-GB" b="1" dirty="0" smtClean="0"/>
              <a:t>The NASUWT is not opposed to the Act and Regulations being applied to lightly regulated environments, such as private childcare. </a:t>
            </a:r>
            <a:endParaRPr lang="en-GB" b="1" dirty="0"/>
          </a:p>
        </p:txBody>
      </p:sp>
      <p:pic>
        <p:nvPicPr>
          <p:cNvPr id="4" name="Picture 2" descr="NASUWT teachers un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5949280"/>
            <a:ext cx="22860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1043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NASUWT Actions</a:t>
            </a:r>
            <a:endParaRPr lang="en-GB" dirty="0"/>
          </a:p>
        </p:txBody>
      </p:sp>
      <p:sp>
        <p:nvSpPr>
          <p:cNvPr id="3" name="Content Placeholder 2"/>
          <p:cNvSpPr>
            <a:spLocks noGrp="1"/>
          </p:cNvSpPr>
          <p:nvPr>
            <p:ph idx="1"/>
          </p:nvPr>
        </p:nvSpPr>
        <p:spPr/>
        <p:txBody>
          <a:bodyPr>
            <a:normAutofit fontScale="55000" lnSpcReduction="20000"/>
          </a:bodyPr>
          <a:lstStyle/>
          <a:p>
            <a:r>
              <a:rPr lang="en-GB" dirty="0" smtClean="0"/>
              <a:t>The NASUWT robustly opposed the October 2014 </a:t>
            </a:r>
            <a:r>
              <a:rPr lang="en-GB" dirty="0" err="1" smtClean="0"/>
              <a:t>DfE</a:t>
            </a:r>
            <a:r>
              <a:rPr lang="en-GB" dirty="0" smtClean="0"/>
              <a:t> supplementary advice.</a:t>
            </a:r>
          </a:p>
          <a:p>
            <a:r>
              <a:rPr lang="en-GB" dirty="0" smtClean="0"/>
              <a:t>The </a:t>
            </a:r>
            <a:r>
              <a:rPr lang="en-GB" dirty="0" err="1" smtClean="0"/>
              <a:t>DfE</a:t>
            </a:r>
            <a:r>
              <a:rPr lang="en-GB" dirty="0" smtClean="0"/>
              <a:t> withdrew the supplementary advice and consulted on new statutory guidance.</a:t>
            </a:r>
          </a:p>
          <a:p>
            <a:r>
              <a:rPr lang="en-GB" dirty="0" smtClean="0"/>
              <a:t>The Act and Regulations continue to apply to schools and schools must ensure that they are not knowingly employing a disqualified person.</a:t>
            </a:r>
          </a:p>
          <a:p>
            <a:r>
              <a:rPr lang="en-GB" b="1" dirty="0" smtClean="0"/>
              <a:t>NASUWT representations have led to some key clarifications and improvements to the statutory guidance. </a:t>
            </a:r>
          </a:p>
          <a:p>
            <a:r>
              <a:rPr lang="en-GB" b="1" dirty="0" smtClean="0"/>
              <a:t>These include: </a:t>
            </a:r>
          </a:p>
          <a:p>
            <a:pPr>
              <a:buFont typeface="Courier New" pitchFamily="49" charset="0"/>
              <a:buChar char="o"/>
            </a:pPr>
            <a:r>
              <a:rPr lang="en-GB" dirty="0" smtClean="0"/>
              <a:t>clarification of which staff are covered; </a:t>
            </a:r>
          </a:p>
          <a:p>
            <a:pPr>
              <a:buFont typeface="Courier New" pitchFamily="49" charset="0"/>
              <a:buChar char="o"/>
            </a:pPr>
            <a:r>
              <a:rPr lang="en-GB" dirty="0" smtClean="0"/>
              <a:t>disqualification by association questions to staff; </a:t>
            </a:r>
          </a:p>
          <a:p>
            <a:pPr>
              <a:buFont typeface="Courier New" pitchFamily="49" charset="0"/>
              <a:buChar char="o"/>
            </a:pPr>
            <a:r>
              <a:rPr lang="en-GB" dirty="0" smtClean="0"/>
              <a:t>processes to be followed by schools when disqualification occurs;</a:t>
            </a:r>
          </a:p>
          <a:p>
            <a:pPr>
              <a:buFont typeface="Courier New" pitchFamily="49" charset="0"/>
              <a:buChar char="o"/>
            </a:pPr>
            <a:r>
              <a:rPr lang="en-GB" dirty="0" smtClean="0"/>
              <a:t>clarification on offences covered;</a:t>
            </a:r>
          </a:p>
          <a:p>
            <a:pPr>
              <a:buFont typeface="Courier New" pitchFamily="49" charset="0"/>
              <a:buChar char="o"/>
            </a:pPr>
            <a:r>
              <a:rPr lang="en-GB" dirty="0" smtClean="0"/>
              <a:t>Schools must minimise the intrusion into the private lives of staff and members of their households;</a:t>
            </a:r>
          </a:p>
          <a:p>
            <a:pPr>
              <a:buFont typeface="Courier New" pitchFamily="49" charset="0"/>
              <a:buChar char="o"/>
            </a:pPr>
            <a:r>
              <a:rPr lang="en-GB" dirty="0" smtClean="0"/>
              <a:t>Schools must handle data fairly and lawfully and not breach the Data Protection Act 1998, the Rehabilitation of Offenders Act 1974 and the Human Rights Act 1998.       </a:t>
            </a:r>
          </a:p>
          <a:p>
            <a:endParaRPr lang="en-GB" dirty="0"/>
          </a:p>
          <a:p>
            <a:endParaRPr lang="en-GB" dirty="0"/>
          </a:p>
          <a:p>
            <a:endParaRPr lang="en-GB" dirty="0"/>
          </a:p>
        </p:txBody>
      </p:sp>
      <p:pic>
        <p:nvPicPr>
          <p:cNvPr id="4" name="Picture 2" descr="NASUWT teachers un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5949280"/>
            <a:ext cx="22860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2496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p:nvPr>
        </p:nvSpPr>
        <p:spPr>
          <a:xfrm>
            <a:off x="457200" y="981075"/>
            <a:ext cx="8229600" cy="576263"/>
          </a:xfrm>
        </p:spPr>
        <p:txBody>
          <a:bodyPr>
            <a:noAutofit/>
          </a:bodyPr>
          <a:lstStyle/>
          <a:p>
            <a:pPr eaLnBrk="1" hangingPunct="1"/>
            <a:r>
              <a:rPr lang="en-GB" b="1" dirty="0" smtClean="0"/>
              <a:t>Act and Regulations- Staff covered</a:t>
            </a:r>
          </a:p>
        </p:txBody>
      </p:sp>
      <p:sp>
        <p:nvSpPr>
          <p:cNvPr id="43010" name="Content Placeholder 2"/>
          <p:cNvSpPr>
            <a:spLocks noGrp="1"/>
          </p:cNvSpPr>
          <p:nvPr>
            <p:ph idx="1"/>
          </p:nvPr>
        </p:nvSpPr>
        <p:spPr/>
        <p:txBody>
          <a:bodyPr>
            <a:normAutofit fontScale="92500" lnSpcReduction="10000"/>
          </a:bodyPr>
          <a:lstStyle/>
          <a:p>
            <a:pPr eaLnBrk="1" hangingPunct="1"/>
            <a:r>
              <a:rPr lang="en-GB" sz="2000" b="1" dirty="0" smtClean="0"/>
              <a:t>Early Years Provision:</a:t>
            </a:r>
          </a:p>
          <a:p>
            <a:pPr eaLnBrk="1" hangingPunct="1">
              <a:buFont typeface="Courier New" pitchFamily="49" charset="0"/>
              <a:buChar char="o"/>
            </a:pPr>
            <a:r>
              <a:rPr lang="en-GB" sz="2000" dirty="0" smtClean="0"/>
              <a:t>Staff who provide any care for a child up to and including reception age;</a:t>
            </a:r>
          </a:p>
          <a:p>
            <a:pPr eaLnBrk="1" hangingPunct="1">
              <a:buFont typeface="Courier New" pitchFamily="49" charset="0"/>
              <a:buChar char="o"/>
            </a:pPr>
            <a:r>
              <a:rPr lang="en-GB" sz="2000" dirty="0" smtClean="0"/>
              <a:t>Education in nursery and reception classes and/or any supervised activity (such as breakfast clubs, lunchtime supervision and after school care provided by the school);</a:t>
            </a:r>
          </a:p>
          <a:p>
            <a:pPr eaLnBrk="1" hangingPunct="1">
              <a:buFont typeface="Courier New" pitchFamily="49" charset="0"/>
              <a:buChar char="o"/>
            </a:pPr>
            <a:r>
              <a:rPr lang="en-GB" sz="2000" dirty="0" smtClean="0"/>
              <a:t>Both during and outside of school hours for children in the early years range;</a:t>
            </a:r>
          </a:p>
          <a:p>
            <a:pPr eaLnBrk="1" hangingPunct="1"/>
            <a:r>
              <a:rPr lang="en-GB" sz="2000" b="1" dirty="0" smtClean="0"/>
              <a:t>Later Years Provision for children under 8:</a:t>
            </a:r>
            <a:endParaRPr lang="en-GB" sz="2000" dirty="0" smtClean="0"/>
          </a:p>
          <a:p>
            <a:pPr eaLnBrk="1" hangingPunct="1">
              <a:buFont typeface="Courier New" pitchFamily="49" charset="0"/>
              <a:buChar char="o"/>
            </a:pPr>
            <a:r>
              <a:rPr lang="en-GB" sz="2000" dirty="0" smtClean="0"/>
              <a:t>Childcare provided by the school outside of school hours for children above reception age but who have not yet attained the age of 8;</a:t>
            </a:r>
          </a:p>
          <a:p>
            <a:pPr eaLnBrk="1" hangingPunct="1">
              <a:buFont typeface="Courier New" pitchFamily="49" charset="0"/>
              <a:buChar char="o"/>
            </a:pPr>
            <a:r>
              <a:rPr lang="en-GB" sz="2000" dirty="0" smtClean="0"/>
              <a:t>Includes before school settings and after school provision.</a:t>
            </a:r>
          </a:p>
          <a:p>
            <a:pPr eaLnBrk="1" hangingPunct="1"/>
            <a:r>
              <a:rPr lang="en-GB" sz="2000" b="1" dirty="0" smtClean="0"/>
              <a:t>‘staff concerned with the management of early or later years provision’ - primary, infant and nursery </a:t>
            </a:r>
            <a:r>
              <a:rPr lang="en-GB" sz="2000" b="1" dirty="0" err="1" smtClean="0"/>
              <a:t>headteachers</a:t>
            </a:r>
            <a:r>
              <a:rPr lang="en-GB" sz="2000" b="1" dirty="0" smtClean="0"/>
              <a:t> (paragraph 15).</a:t>
            </a:r>
          </a:p>
          <a:p>
            <a:pPr eaLnBrk="1" hangingPunct="1"/>
            <a:r>
              <a:rPr lang="en-GB" sz="2000" b="1" dirty="0" smtClean="0"/>
              <a:t>volunteers and casual workers;</a:t>
            </a:r>
          </a:p>
          <a:p>
            <a:pPr eaLnBrk="1" hangingPunct="1"/>
            <a:r>
              <a:rPr lang="en-GB" sz="2000" b="1" dirty="0" smtClean="0"/>
              <a:t>trainee staff – for salaried staff, the provider must provide confirmation of compliance.   </a:t>
            </a:r>
          </a:p>
          <a:p>
            <a:pPr eaLnBrk="1" hangingPunct="1"/>
            <a:endParaRPr lang="en-GB" sz="2000" dirty="0" smtClean="0"/>
          </a:p>
        </p:txBody>
      </p:sp>
      <p:sp>
        <p:nvSpPr>
          <p:cNvPr id="41987" name="Footer Placeholder 3"/>
          <p:cNvSpPr>
            <a:spLocks noGrp="1"/>
          </p:cNvSpPr>
          <p:nvPr>
            <p:ph type="ftr" sz="quarter" idx="11"/>
          </p:nvPr>
        </p:nvSpPr>
        <p:spPr>
          <a:ln>
            <a:miter lim="800000"/>
            <a:headEnd/>
            <a:tailEnd/>
          </a:ln>
        </p:spPr>
        <p:txBody>
          <a:bodyPr/>
          <a:lstStyle/>
          <a:p>
            <a:pPr fontAlgn="base">
              <a:spcBef>
                <a:spcPct val="0"/>
              </a:spcBef>
              <a:spcAft>
                <a:spcPct val="0"/>
              </a:spcAft>
              <a:defRPr/>
            </a:pPr>
            <a:r>
              <a:rPr lang="en-GB" smtClean="0"/>
              <a:t>PRIVATE AND CONFIDENTIAL - NOT FOR CIRCULATION</a:t>
            </a:r>
            <a:endParaRPr lang="en-GB"/>
          </a:p>
        </p:txBody>
      </p:sp>
      <p:sp>
        <p:nvSpPr>
          <p:cNvPr id="41988" name="Slide Number Placeholder 4"/>
          <p:cNvSpPr>
            <a:spLocks noGrp="1"/>
          </p:cNvSpPr>
          <p:nvPr>
            <p:ph type="sldNum" sz="quarter" idx="12"/>
          </p:nvPr>
        </p:nvSpPr>
        <p:spPr>
          <a:ln>
            <a:miter lim="800000"/>
            <a:headEnd/>
            <a:tailEnd/>
          </a:ln>
        </p:spPr>
        <p:txBody>
          <a:bodyPr/>
          <a:lstStyle/>
          <a:p>
            <a:pPr fontAlgn="base">
              <a:spcBef>
                <a:spcPct val="0"/>
              </a:spcBef>
              <a:spcAft>
                <a:spcPct val="0"/>
              </a:spcAft>
              <a:defRPr/>
            </a:pPr>
            <a:fld id="{0B507F55-617E-4385-8856-EE40ABFD4E73}" type="slidenum">
              <a:rPr lang="en-GB"/>
              <a:pPr fontAlgn="base">
                <a:spcBef>
                  <a:spcPct val="0"/>
                </a:spcBef>
                <a:spcAft>
                  <a:spcPct val="0"/>
                </a:spcAft>
                <a:defRPr/>
              </a:pPr>
              <a:t>4</a:t>
            </a:fld>
            <a:endParaRPr lang="en-GB"/>
          </a:p>
        </p:txBody>
      </p:sp>
      <p:pic>
        <p:nvPicPr>
          <p:cNvPr id="6" name="Picture 2" descr="NASUWT teachers un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5949280"/>
            <a:ext cx="22860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07175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p:nvPr>
        </p:nvSpPr>
        <p:spPr>
          <a:xfrm>
            <a:off x="457200" y="1052513"/>
            <a:ext cx="8229600" cy="576262"/>
          </a:xfrm>
        </p:spPr>
        <p:txBody>
          <a:bodyPr>
            <a:noAutofit/>
          </a:bodyPr>
          <a:lstStyle/>
          <a:p>
            <a:r>
              <a:rPr lang="en-GB" sz="3600" b="1" dirty="0" smtClean="0"/>
              <a:t>Act and Regulations- </a:t>
            </a:r>
            <a:r>
              <a:rPr lang="en-GB" sz="3600" b="1" dirty="0"/>
              <a:t>Staff </a:t>
            </a:r>
            <a:r>
              <a:rPr lang="en-GB" sz="3600" b="1" dirty="0" smtClean="0"/>
              <a:t>not covered</a:t>
            </a:r>
          </a:p>
        </p:txBody>
      </p:sp>
      <p:sp>
        <p:nvSpPr>
          <p:cNvPr id="44034" name="Content Placeholder 2"/>
          <p:cNvSpPr>
            <a:spLocks noGrp="1"/>
          </p:cNvSpPr>
          <p:nvPr>
            <p:ph idx="1"/>
          </p:nvPr>
        </p:nvSpPr>
        <p:spPr>
          <a:xfrm>
            <a:off x="457200" y="1844675"/>
            <a:ext cx="8229600" cy="4281488"/>
          </a:xfrm>
        </p:spPr>
        <p:txBody>
          <a:bodyPr>
            <a:normAutofit fontScale="92500" lnSpcReduction="20000"/>
          </a:bodyPr>
          <a:lstStyle/>
          <a:p>
            <a:pPr eaLnBrk="1" hangingPunct="1"/>
            <a:endParaRPr lang="en-GB" sz="2000" dirty="0" smtClean="0"/>
          </a:p>
          <a:p>
            <a:pPr eaLnBrk="1" hangingPunct="1"/>
            <a:r>
              <a:rPr lang="en-GB" sz="2000" b="1" dirty="0" smtClean="0"/>
              <a:t>Following NASUWT representations, the </a:t>
            </a:r>
            <a:r>
              <a:rPr lang="en-GB" sz="2000" b="1" dirty="0" err="1" smtClean="0"/>
              <a:t>DfE</a:t>
            </a:r>
            <a:r>
              <a:rPr lang="en-GB" sz="2000" b="1" dirty="0" smtClean="0"/>
              <a:t> has stated that staff are not covered who: </a:t>
            </a:r>
            <a:r>
              <a:rPr lang="en-GB" sz="2000" dirty="0" smtClean="0"/>
              <a:t> </a:t>
            </a:r>
          </a:p>
          <a:p>
            <a:pPr eaLnBrk="1" hangingPunct="1">
              <a:buFont typeface="Courier New" pitchFamily="49" charset="0"/>
              <a:buChar char="o"/>
            </a:pPr>
            <a:r>
              <a:rPr lang="en-GB" sz="2000" dirty="0" smtClean="0"/>
              <a:t>only provide education, childcare or supervised activity </a:t>
            </a:r>
            <a:r>
              <a:rPr lang="en-GB" sz="2000" u="sng" dirty="0" smtClean="0"/>
              <a:t>during school hours</a:t>
            </a:r>
            <a:r>
              <a:rPr lang="en-GB" sz="2000" dirty="0" smtClean="0"/>
              <a:t> to children above reception age;</a:t>
            </a:r>
          </a:p>
          <a:p>
            <a:pPr eaLnBrk="1" hangingPunct="1">
              <a:buFont typeface="Courier New" pitchFamily="49" charset="0"/>
              <a:buChar char="o"/>
            </a:pPr>
            <a:r>
              <a:rPr lang="en-GB" sz="2000" dirty="0" smtClean="0"/>
              <a:t>only provide childcare or supervised activities out of school hours for children </a:t>
            </a:r>
            <a:r>
              <a:rPr lang="en-GB" sz="2000" u="sng" dirty="0" smtClean="0"/>
              <a:t>who are aged 8 or over;</a:t>
            </a:r>
            <a:endParaRPr lang="en-GB" sz="2000" dirty="0" smtClean="0"/>
          </a:p>
          <a:p>
            <a:pPr eaLnBrk="1" hangingPunct="1">
              <a:buFont typeface="Courier New" pitchFamily="49" charset="0"/>
              <a:buChar char="o"/>
            </a:pPr>
            <a:r>
              <a:rPr lang="en-GB" sz="2000" dirty="0" smtClean="0"/>
              <a:t>have no involvement in the management of relevant provision; </a:t>
            </a:r>
          </a:p>
          <a:p>
            <a:pPr eaLnBrk="1" hangingPunct="1">
              <a:buFont typeface="Courier New" pitchFamily="49" charset="0"/>
              <a:buChar char="o"/>
            </a:pPr>
            <a:r>
              <a:rPr lang="en-GB" sz="2000" dirty="0" smtClean="0"/>
              <a:t>are not employed to directly provide childcare – caretakers, cleaners, drivers, transport escorts, catering and office staff;</a:t>
            </a:r>
          </a:p>
          <a:p>
            <a:pPr eaLnBrk="1" hangingPunct="1">
              <a:buFont typeface="Courier New" pitchFamily="49" charset="0"/>
              <a:buChar char="o"/>
            </a:pPr>
            <a:r>
              <a:rPr lang="en-GB" sz="2000" dirty="0" smtClean="0"/>
              <a:t>are not employed to directly provide childcare and who are only occasionally and not regularly required to work in childcare activities – they will not automatically fall within the scope of the Regulations;</a:t>
            </a:r>
          </a:p>
          <a:p>
            <a:pPr eaLnBrk="1" hangingPunct="1">
              <a:buFont typeface="Courier New" pitchFamily="49" charset="0"/>
              <a:buChar char="o"/>
            </a:pPr>
            <a:r>
              <a:rPr lang="en-GB" sz="2000" dirty="0" smtClean="0"/>
              <a:t>are health care staff, including school nurses; </a:t>
            </a:r>
          </a:p>
          <a:p>
            <a:pPr eaLnBrk="1" hangingPunct="1">
              <a:buFont typeface="Courier New" pitchFamily="49" charset="0"/>
              <a:buChar char="o"/>
            </a:pPr>
            <a:r>
              <a:rPr lang="en-GB" sz="2000" dirty="0" smtClean="0"/>
              <a:t>are school governors and proprietors, providing that they are not concerned with management of childcare provision. </a:t>
            </a:r>
          </a:p>
          <a:p>
            <a:pPr eaLnBrk="1" hangingPunct="1"/>
            <a:endParaRPr lang="en-GB" sz="2000" dirty="0" smtClean="0"/>
          </a:p>
        </p:txBody>
      </p:sp>
      <p:sp>
        <p:nvSpPr>
          <p:cNvPr id="43011" name="Footer Placeholder 3"/>
          <p:cNvSpPr>
            <a:spLocks noGrp="1"/>
          </p:cNvSpPr>
          <p:nvPr>
            <p:ph type="ftr" sz="quarter" idx="11"/>
          </p:nvPr>
        </p:nvSpPr>
        <p:spPr>
          <a:ln>
            <a:miter lim="800000"/>
            <a:headEnd/>
            <a:tailEnd/>
          </a:ln>
        </p:spPr>
        <p:txBody>
          <a:bodyPr/>
          <a:lstStyle/>
          <a:p>
            <a:pPr fontAlgn="base">
              <a:spcBef>
                <a:spcPct val="0"/>
              </a:spcBef>
              <a:spcAft>
                <a:spcPct val="0"/>
              </a:spcAft>
              <a:defRPr/>
            </a:pPr>
            <a:r>
              <a:rPr lang="en-GB" smtClean="0"/>
              <a:t>PRIVATE AND CONFIDENTIAL - NOT FOR CIRCULATION</a:t>
            </a:r>
            <a:endParaRPr lang="en-GB"/>
          </a:p>
        </p:txBody>
      </p:sp>
      <p:sp>
        <p:nvSpPr>
          <p:cNvPr id="43012" name="Slide Number Placeholder 4"/>
          <p:cNvSpPr>
            <a:spLocks noGrp="1"/>
          </p:cNvSpPr>
          <p:nvPr>
            <p:ph type="sldNum" sz="quarter" idx="12"/>
          </p:nvPr>
        </p:nvSpPr>
        <p:spPr>
          <a:ln>
            <a:miter lim="800000"/>
            <a:headEnd/>
            <a:tailEnd/>
          </a:ln>
        </p:spPr>
        <p:txBody>
          <a:bodyPr/>
          <a:lstStyle/>
          <a:p>
            <a:pPr fontAlgn="base">
              <a:spcBef>
                <a:spcPct val="0"/>
              </a:spcBef>
              <a:spcAft>
                <a:spcPct val="0"/>
              </a:spcAft>
              <a:defRPr/>
            </a:pPr>
            <a:fld id="{67F33B0F-3CB8-4025-AC37-A92E7AA9F9DB}" type="slidenum">
              <a:rPr lang="en-GB"/>
              <a:pPr fontAlgn="base">
                <a:spcBef>
                  <a:spcPct val="0"/>
                </a:spcBef>
                <a:spcAft>
                  <a:spcPct val="0"/>
                </a:spcAft>
                <a:defRPr/>
              </a:pPr>
              <a:t>5</a:t>
            </a:fld>
            <a:endParaRPr lang="en-GB"/>
          </a:p>
        </p:txBody>
      </p:sp>
      <p:pic>
        <p:nvPicPr>
          <p:cNvPr id="6" name="Picture 2" descr="NASUWT teachers un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5949280"/>
            <a:ext cx="22860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935055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a:xfrm>
            <a:off x="468313" y="1268413"/>
            <a:ext cx="8229600" cy="777875"/>
          </a:xfrm>
        </p:spPr>
        <p:txBody>
          <a:bodyPr>
            <a:normAutofit/>
          </a:bodyPr>
          <a:lstStyle/>
          <a:p>
            <a:pPr eaLnBrk="1" hangingPunct="1"/>
            <a:r>
              <a:rPr lang="en-GB" sz="3600" b="1" dirty="0" smtClean="0"/>
              <a:t>Additional risk management measures  </a:t>
            </a:r>
          </a:p>
        </p:txBody>
      </p:sp>
      <p:sp>
        <p:nvSpPr>
          <p:cNvPr id="45058" name="Content Placeholder 2"/>
          <p:cNvSpPr>
            <a:spLocks noGrp="1"/>
          </p:cNvSpPr>
          <p:nvPr>
            <p:ph idx="1"/>
          </p:nvPr>
        </p:nvSpPr>
        <p:spPr>
          <a:xfrm>
            <a:off x="468313" y="2060575"/>
            <a:ext cx="8229600" cy="3313113"/>
          </a:xfrm>
        </p:spPr>
        <p:txBody>
          <a:bodyPr>
            <a:normAutofit fontScale="92500"/>
          </a:bodyPr>
          <a:lstStyle/>
          <a:p>
            <a:pPr eaLnBrk="1" hangingPunct="1"/>
            <a:r>
              <a:rPr lang="en-GB" sz="2000" dirty="0" smtClean="0"/>
              <a:t>Childcare providers who hire or rent school facilities should comply with the regulations;</a:t>
            </a:r>
          </a:p>
          <a:p>
            <a:pPr eaLnBrk="1" hangingPunct="1"/>
            <a:r>
              <a:rPr lang="en-GB" sz="2000" b="1" dirty="0" smtClean="0"/>
              <a:t>Schools must obtain confirmation from supply agencies which provide staff for childcare provision that they are following the same processes as the school;</a:t>
            </a:r>
          </a:p>
          <a:p>
            <a:pPr eaLnBrk="1" hangingPunct="1"/>
            <a:r>
              <a:rPr lang="en-GB" sz="2000" dirty="0" smtClean="0"/>
              <a:t>Schools must ensure that self-employed contractors which work in relevant childcare provision are compliant with the legislation; </a:t>
            </a:r>
          </a:p>
          <a:p>
            <a:pPr eaLnBrk="1" hangingPunct="1"/>
            <a:r>
              <a:rPr lang="en-GB" sz="2000" dirty="0" smtClean="0"/>
              <a:t>Staff who are occasionally deployed to work in childcare provision should be risk assessed following HR and LADO advice;</a:t>
            </a:r>
          </a:p>
          <a:p>
            <a:pPr eaLnBrk="1" hangingPunct="1"/>
            <a:r>
              <a:rPr lang="en-GB" sz="2000" dirty="0" smtClean="0"/>
              <a:t>A list of relevant offences which will lead to disqualification is set out (Table A).   </a:t>
            </a:r>
          </a:p>
        </p:txBody>
      </p:sp>
      <p:sp>
        <p:nvSpPr>
          <p:cNvPr id="44035" name="Footer Placeholder 3"/>
          <p:cNvSpPr>
            <a:spLocks noGrp="1"/>
          </p:cNvSpPr>
          <p:nvPr>
            <p:ph type="ftr" sz="quarter" idx="11"/>
          </p:nvPr>
        </p:nvSpPr>
        <p:spPr>
          <a:ln>
            <a:miter lim="800000"/>
            <a:headEnd/>
            <a:tailEnd/>
          </a:ln>
        </p:spPr>
        <p:txBody>
          <a:bodyPr/>
          <a:lstStyle/>
          <a:p>
            <a:pPr fontAlgn="base">
              <a:spcBef>
                <a:spcPct val="0"/>
              </a:spcBef>
              <a:spcAft>
                <a:spcPct val="0"/>
              </a:spcAft>
              <a:defRPr/>
            </a:pPr>
            <a:r>
              <a:rPr lang="en-GB" smtClean="0"/>
              <a:t>PRIVATE AND CONFIDENTIAL - NOT FOR CIRCULATION</a:t>
            </a:r>
            <a:endParaRPr lang="en-GB"/>
          </a:p>
        </p:txBody>
      </p:sp>
      <p:sp>
        <p:nvSpPr>
          <p:cNvPr id="44036" name="Slide Number Placeholder 4"/>
          <p:cNvSpPr>
            <a:spLocks noGrp="1"/>
          </p:cNvSpPr>
          <p:nvPr>
            <p:ph type="sldNum" sz="quarter" idx="12"/>
          </p:nvPr>
        </p:nvSpPr>
        <p:spPr>
          <a:ln>
            <a:miter lim="800000"/>
            <a:headEnd/>
            <a:tailEnd/>
          </a:ln>
        </p:spPr>
        <p:txBody>
          <a:bodyPr/>
          <a:lstStyle/>
          <a:p>
            <a:pPr fontAlgn="base">
              <a:spcBef>
                <a:spcPct val="0"/>
              </a:spcBef>
              <a:spcAft>
                <a:spcPct val="0"/>
              </a:spcAft>
              <a:defRPr/>
            </a:pPr>
            <a:fld id="{990D8974-C6CB-488B-B1D8-1619786A172E}" type="slidenum">
              <a:rPr lang="en-GB"/>
              <a:pPr fontAlgn="base">
                <a:spcBef>
                  <a:spcPct val="0"/>
                </a:spcBef>
                <a:spcAft>
                  <a:spcPct val="0"/>
                </a:spcAft>
                <a:defRPr/>
              </a:pPr>
              <a:t>6</a:t>
            </a:fld>
            <a:endParaRPr lang="en-GB"/>
          </a:p>
        </p:txBody>
      </p:sp>
      <p:pic>
        <p:nvPicPr>
          <p:cNvPr id="6" name="Picture 2" descr="NASUWT teachers un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5949280"/>
            <a:ext cx="22860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71048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p:nvPr>
        </p:nvSpPr>
        <p:spPr>
          <a:xfrm>
            <a:off x="457200" y="548681"/>
            <a:ext cx="8229600" cy="1008111"/>
          </a:xfrm>
        </p:spPr>
        <p:txBody>
          <a:bodyPr>
            <a:noAutofit/>
          </a:bodyPr>
          <a:lstStyle/>
          <a:p>
            <a:pPr eaLnBrk="1" hangingPunct="1"/>
            <a:r>
              <a:rPr lang="en-GB" b="1" dirty="0" smtClean="0"/>
              <a:t>Disqualification by association</a:t>
            </a:r>
          </a:p>
        </p:txBody>
      </p:sp>
      <p:sp>
        <p:nvSpPr>
          <p:cNvPr id="46082" name="Content Placeholder 5"/>
          <p:cNvSpPr>
            <a:spLocks noGrp="1"/>
          </p:cNvSpPr>
          <p:nvPr>
            <p:ph idx="1"/>
          </p:nvPr>
        </p:nvSpPr>
        <p:spPr/>
        <p:txBody>
          <a:bodyPr>
            <a:normAutofit fontScale="92500" lnSpcReduction="10000"/>
          </a:bodyPr>
          <a:lstStyle/>
          <a:p>
            <a:endParaRPr lang="en-GB" sz="2000" dirty="0" smtClean="0"/>
          </a:p>
          <a:p>
            <a:r>
              <a:rPr lang="en-GB" sz="2000" dirty="0" smtClean="0"/>
              <a:t>It is </a:t>
            </a:r>
            <a:r>
              <a:rPr lang="en-GB" sz="2000" u="sng" dirty="0" smtClean="0"/>
              <a:t>not necessary </a:t>
            </a:r>
            <a:r>
              <a:rPr lang="en-GB" sz="2000" dirty="0" smtClean="0"/>
              <a:t>for schools to ask staff to complete a self-declaration form;</a:t>
            </a:r>
          </a:p>
          <a:p>
            <a:r>
              <a:rPr lang="en-GB" sz="2000" dirty="0" smtClean="0"/>
              <a:t>If a school uses a self-declaration form it must be relevant and limited to the requirements of the legislation;</a:t>
            </a:r>
          </a:p>
          <a:p>
            <a:r>
              <a:rPr lang="en-GB" sz="2000" dirty="0" smtClean="0"/>
              <a:t>Schools should avoid asking for medical records, details about unrelated or sent convictions of household members, DBS certificates from third parties of copies of criminal records;</a:t>
            </a:r>
          </a:p>
          <a:p>
            <a:r>
              <a:rPr lang="en-GB" sz="2000" dirty="0" smtClean="0"/>
              <a:t>Staff do not need to provide details of their protected convictions and cautions;</a:t>
            </a:r>
          </a:p>
          <a:p>
            <a:r>
              <a:rPr lang="en-GB" sz="2000" dirty="0" smtClean="0"/>
              <a:t>Schools must only ask teachers to provide information </a:t>
            </a:r>
            <a:r>
              <a:rPr lang="en-GB" sz="2000" u="sng" dirty="0" smtClean="0"/>
              <a:t>to the best of their knowledge; </a:t>
            </a:r>
          </a:p>
          <a:p>
            <a:r>
              <a:rPr lang="en-GB" sz="2000" dirty="0" smtClean="0"/>
              <a:t>Staff do not need to provide details of spent cautions or convictions of members of their households – this will amount to an enforced subject access request and the Information Commissioner’s Office will be seeking to take prosecutions against organisations which commit this offence (paragraph 23).   </a:t>
            </a:r>
          </a:p>
          <a:p>
            <a:endParaRPr lang="en-GB" sz="2000" dirty="0" smtClean="0"/>
          </a:p>
        </p:txBody>
      </p:sp>
      <p:sp>
        <p:nvSpPr>
          <p:cNvPr id="45059" name="Footer Placeholder 3"/>
          <p:cNvSpPr>
            <a:spLocks noGrp="1"/>
          </p:cNvSpPr>
          <p:nvPr>
            <p:ph type="ftr" sz="quarter" idx="11"/>
          </p:nvPr>
        </p:nvSpPr>
        <p:spPr>
          <a:ln>
            <a:miter lim="800000"/>
            <a:headEnd/>
            <a:tailEnd/>
          </a:ln>
        </p:spPr>
        <p:txBody>
          <a:bodyPr/>
          <a:lstStyle/>
          <a:p>
            <a:pPr fontAlgn="base">
              <a:spcBef>
                <a:spcPct val="0"/>
              </a:spcBef>
              <a:spcAft>
                <a:spcPct val="0"/>
              </a:spcAft>
              <a:defRPr/>
            </a:pPr>
            <a:r>
              <a:rPr lang="en-GB" smtClean="0"/>
              <a:t>PRIVATE AND CONFIDENTIAL - NOT FOR CIRCULATION</a:t>
            </a:r>
            <a:endParaRPr lang="en-GB"/>
          </a:p>
        </p:txBody>
      </p:sp>
      <p:sp>
        <p:nvSpPr>
          <p:cNvPr id="45060" name="Slide Number Placeholder 4"/>
          <p:cNvSpPr>
            <a:spLocks noGrp="1"/>
          </p:cNvSpPr>
          <p:nvPr>
            <p:ph type="sldNum" sz="quarter" idx="12"/>
          </p:nvPr>
        </p:nvSpPr>
        <p:spPr>
          <a:ln>
            <a:miter lim="800000"/>
            <a:headEnd/>
            <a:tailEnd/>
          </a:ln>
        </p:spPr>
        <p:txBody>
          <a:bodyPr/>
          <a:lstStyle/>
          <a:p>
            <a:pPr fontAlgn="base">
              <a:spcBef>
                <a:spcPct val="0"/>
              </a:spcBef>
              <a:spcAft>
                <a:spcPct val="0"/>
              </a:spcAft>
              <a:defRPr/>
            </a:pPr>
            <a:fld id="{50FF628E-C3F2-41D2-A108-465C1AB609DC}" type="slidenum">
              <a:rPr lang="en-GB"/>
              <a:pPr fontAlgn="base">
                <a:spcBef>
                  <a:spcPct val="0"/>
                </a:spcBef>
                <a:spcAft>
                  <a:spcPct val="0"/>
                </a:spcAft>
                <a:defRPr/>
              </a:pPr>
              <a:t>7</a:t>
            </a:fld>
            <a:endParaRPr lang="en-GB"/>
          </a:p>
        </p:txBody>
      </p:sp>
      <p:pic>
        <p:nvPicPr>
          <p:cNvPr id="6" name="Picture 2" descr="NASUWT teachers un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5949280"/>
            <a:ext cx="22860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541419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1"/>
          <p:cNvSpPr>
            <a:spLocks noGrp="1"/>
          </p:cNvSpPr>
          <p:nvPr>
            <p:ph type="title"/>
          </p:nvPr>
        </p:nvSpPr>
        <p:spPr>
          <a:xfrm>
            <a:off x="468313" y="476672"/>
            <a:ext cx="8229600" cy="1080120"/>
          </a:xfrm>
        </p:spPr>
        <p:txBody>
          <a:bodyPr>
            <a:normAutofit fontScale="90000"/>
          </a:bodyPr>
          <a:lstStyle/>
          <a:p>
            <a:pPr eaLnBrk="1" hangingPunct="1"/>
            <a:r>
              <a:rPr lang="en-GB" b="1" dirty="0" smtClean="0"/>
              <a:t>Process to be followed when disqualification occurs</a:t>
            </a:r>
          </a:p>
        </p:txBody>
      </p:sp>
      <p:sp>
        <p:nvSpPr>
          <p:cNvPr id="47106" name="Content Placeholder 2"/>
          <p:cNvSpPr>
            <a:spLocks noGrp="1"/>
          </p:cNvSpPr>
          <p:nvPr>
            <p:ph idx="1"/>
          </p:nvPr>
        </p:nvSpPr>
        <p:spPr>
          <a:xfrm>
            <a:off x="468313" y="1989138"/>
            <a:ext cx="8229600" cy="3672110"/>
          </a:xfrm>
        </p:spPr>
        <p:txBody>
          <a:bodyPr>
            <a:normAutofit fontScale="92500" lnSpcReduction="20000"/>
          </a:bodyPr>
          <a:lstStyle/>
          <a:p>
            <a:pPr eaLnBrk="1" hangingPunct="1"/>
            <a:r>
              <a:rPr lang="en-GB" sz="2000" dirty="0" smtClean="0"/>
              <a:t>Disqualified individuals should apply to OFSTED for a waiver.</a:t>
            </a:r>
          </a:p>
          <a:p>
            <a:pPr eaLnBrk="1" hangingPunct="1"/>
            <a:r>
              <a:rPr lang="en-GB" sz="2000" dirty="0" smtClean="0"/>
              <a:t>Disqualification does not imply that individuals are prevented from working in a school in any other setting.</a:t>
            </a:r>
          </a:p>
          <a:p>
            <a:pPr eaLnBrk="1" hangingPunct="1"/>
            <a:r>
              <a:rPr lang="en-GB" sz="2000" dirty="0" smtClean="0"/>
              <a:t>While a waiver application is under consideration schools will need to decide whether it is appropriate to redeploy staff elsewhere in the school.</a:t>
            </a:r>
          </a:p>
          <a:p>
            <a:pPr eaLnBrk="1" hangingPunct="1"/>
            <a:r>
              <a:rPr lang="en-GB" sz="2000" dirty="0" smtClean="0"/>
              <a:t>A member of staff could be disqualified from working with children of reception age or under, but could work with children aged 6 or 7, </a:t>
            </a:r>
            <a:r>
              <a:rPr lang="en-GB" sz="2000" u="sng" dirty="0" smtClean="0"/>
              <a:t>provided they were not working with them in childcare provision outside of normal school hours.</a:t>
            </a:r>
          </a:p>
          <a:p>
            <a:pPr eaLnBrk="1" hangingPunct="1"/>
            <a:r>
              <a:rPr lang="en-GB" sz="2000" dirty="0" smtClean="0"/>
              <a:t>Local authorities and academy trusts may also be able to consider making alternative arrangements, including … a temporary alternative job role.</a:t>
            </a:r>
          </a:p>
          <a:p>
            <a:pPr eaLnBrk="1" hangingPunct="1"/>
            <a:r>
              <a:rPr lang="en-GB" sz="2000" dirty="0" smtClean="0"/>
              <a:t>When alternative arrangements cannot be made or are inappropriate, the school will need to consider whether to grant paid leave or similar, or as a last resort, suspend the member of staff during the waiver application process.</a:t>
            </a:r>
          </a:p>
        </p:txBody>
      </p:sp>
      <p:sp>
        <p:nvSpPr>
          <p:cNvPr id="46083" name="Footer Placeholder 4"/>
          <p:cNvSpPr>
            <a:spLocks noGrp="1"/>
          </p:cNvSpPr>
          <p:nvPr>
            <p:ph type="ftr" sz="quarter" idx="11"/>
          </p:nvPr>
        </p:nvSpPr>
        <p:spPr>
          <a:ln>
            <a:miter lim="800000"/>
            <a:headEnd/>
            <a:tailEnd/>
          </a:ln>
        </p:spPr>
        <p:txBody>
          <a:bodyPr/>
          <a:lstStyle/>
          <a:p>
            <a:pPr fontAlgn="base">
              <a:spcBef>
                <a:spcPct val="0"/>
              </a:spcBef>
              <a:spcAft>
                <a:spcPct val="0"/>
              </a:spcAft>
              <a:defRPr/>
            </a:pPr>
            <a:r>
              <a:rPr lang="en-GB" smtClean="0"/>
              <a:t>PRIVATE AND CONFIDENTIAL - NOT FOR CIRCULATION</a:t>
            </a:r>
            <a:endParaRPr lang="en-GB"/>
          </a:p>
        </p:txBody>
      </p:sp>
      <p:sp>
        <p:nvSpPr>
          <p:cNvPr id="46084" name="Slide Number Placeholder 5"/>
          <p:cNvSpPr>
            <a:spLocks noGrp="1"/>
          </p:cNvSpPr>
          <p:nvPr>
            <p:ph type="sldNum" sz="quarter" idx="12"/>
          </p:nvPr>
        </p:nvSpPr>
        <p:spPr>
          <a:ln>
            <a:miter lim="800000"/>
            <a:headEnd/>
            <a:tailEnd/>
          </a:ln>
        </p:spPr>
        <p:txBody>
          <a:bodyPr/>
          <a:lstStyle/>
          <a:p>
            <a:pPr fontAlgn="base">
              <a:spcBef>
                <a:spcPct val="0"/>
              </a:spcBef>
              <a:spcAft>
                <a:spcPct val="0"/>
              </a:spcAft>
              <a:defRPr/>
            </a:pPr>
            <a:fld id="{70255B61-70DB-42C1-BD27-F748E582310B}" type="slidenum">
              <a:rPr lang="en-GB"/>
              <a:pPr fontAlgn="base">
                <a:spcBef>
                  <a:spcPct val="0"/>
                </a:spcBef>
                <a:spcAft>
                  <a:spcPct val="0"/>
                </a:spcAft>
                <a:defRPr/>
              </a:pPr>
              <a:t>8</a:t>
            </a:fld>
            <a:endParaRPr lang="en-GB"/>
          </a:p>
        </p:txBody>
      </p:sp>
      <p:pic>
        <p:nvPicPr>
          <p:cNvPr id="6" name="Picture 2" descr="NASUWT teachers un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5949280"/>
            <a:ext cx="22860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4616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OFSTED and </a:t>
            </a:r>
            <a:r>
              <a:rPr lang="en-GB" b="1" dirty="0" err="1" smtClean="0"/>
              <a:t>DfE</a:t>
            </a:r>
            <a:r>
              <a:rPr lang="en-GB" b="1" dirty="0" smtClean="0"/>
              <a:t> processes</a:t>
            </a:r>
            <a:endParaRPr lang="en-GB" dirty="0"/>
          </a:p>
        </p:txBody>
      </p:sp>
      <p:sp>
        <p:nvSpPr>
          <p:cNvPr id="3" name="Content Placeholder 2"/>
          <p:cNvSpPr>
            <a:spLocks noGrp="1"/>
          </p:cNvSpPr>
          <p:nvPr>
            <p:ph idx="1"/>
          </p:nvPr>
        </p:nvSpPr>
        <p:spPr/>
        <p:txBody>
          <a:bodyPr>
            <a:normAutofit fontScale="92500" lnSpcReduction="10000"/>
          </a:bodyPr>
          <a:lstStyle/>
          <a:p>
            <a:pPr lvl="0"/>
            <a:r>
              <a:rPr lang="en-GB" sz="2000" dirty="0" smtClean="0"/>
              <a:t>OFSTED does not have additional resources to devote to the waiver process arising from the implementation of the Disqualification Regulations to schools.</a:t>
            </a:r>
          </a:p>
          <a:p>
            <a:pPr lvl="0"/>
            <a:r>
              <a:rPr lang="en-GB" sz="2000" dirty="0" smtClean="0"/>
              <a:t>OFSTED will implement a ‘triage’ approach to waiver applications and process the cases which pose the highest potential risk to children most quickly.</a:t>
            </a:r>
          </a:p>
          <a:p>
            <a:pPr lvl="0"/>
            <a:r>
              <a:rPr lang="en-GB" sz="2000" dirty="0" smtClean="0"/>
              <a:t>The NASUWT has drawn attention to the unacceptability of current OFSTED timescales for processing waiver applications.</a:t>
            </a:r>
          </a:p>
          <a:p>
            <a:pPr lvl="0"/>
            <a:r>
              <a:rPr lang="en-GB" sz="2000" dirty="0" smtClean="0"/>
              <a:t>OFSTED intends to work with schools on a regional basis to develop a common understanding of disqualification cases. </a:t>
            </a:r>
          </a:p>
          <a:p>
            <a:pPr lvl="0"/>
            <a:r>
              <a:rPr lang="en-GB" sz="2000" dirty="0" smtClean="0"/>
              <a:t>Individuals should apply for a waiver using the OFSTED pro-forma and should include, if known, a certified copy of the relevant order (in relation to an order or conviction).</a:t>
            </a:r>
          </a:p>
          <a:p>
            <a:pPr lvl="0"/>
            <a:r>
              <a:rPr lang="en-GB" sz="2000" dirty="0" smtClean="0"/>
              <a:t>Schools should not request, in connection with the waiver application, DBS certificates from third parties, or copies of a person’s criminal record obtained directly from the police, prison, probation service or courts (criminal offence from 10 March 2015 onwards).   </a:t>
            </a:r>
          </a:p>
          <a:p>
            <a:pPr lvl="0"/>
            <a:endParaRPr lang="en-GB" dirty="0"/>
          </a:p>
        </p:txBody>
      </p:sp>
      <p:pic>
        <p:nvPicPr>
          <p:cNvPr id="4" name="Picture 2" descr="NASUWT teachers un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32240" y="5949280"/>
            <a:ext cx="22860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3742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Managing the Disqualification Process</a:t>
            </a:r>
            <a:endParaRPr lang="en-GB" b="1" dirty="0"/>
          </a:p>
        </p:txBody>
      </p:sp>
      <p:sp>
        <p:nvSpPr>
          <p:cNvPr id="3" name="Content Placeholder 2"/>
          <p:cNvSpPr>
            <a:spLocks noGrp="1"/>
          </p:cNvSpPr>
          <p:nvPr>
            <p:ph idx="1"/>
          </p:nvPr>
        </p:nvSpPr>
        <p:spPr/>
        <p:txBody>
          <a:bodyPr>
            <a:normAutofit fontScale="92500" lnSpcReduction="10000"/>
          </a:bodyPr>
          <a:lstStyle/>
          <a:p>
            <a:r>
              <a:rPr lang="en-GB" sz="2200" b="1" dirty="0" smtClean="0"/>
              <a:t>The NASUWT advises:</a:t>
            </a:r>
          </a:p>
          <a:p>
            <a:pPr>
              <a:buFont typeface="Courier New" pitchFamily="49" charset="0"/>
              <a:buChar char="o"/>
            </a:pPr>
            <a:r>
              <a:rPr lang="en-GB" sz="2200" dirty="0" smtClean="0"/>
              <a:t>If a </a:t>
            </a:r>
            <a:r>
              <a:rPr lang="en-GB" sz="2200" dirty="0" err="1" smtClean="0"/>
              <a:t>headteacher</a:t>
            </a:r>
            <a:r>
              <a:rPr lang="en-GB" sz="2200" dirty="0" smtClean="0"/>
              <a:t> decides that a member of staff needs to apply to OFSTED for a waiver, it would be helpful if they could be advised to seek assistance from their union;</a:t>
            </a:r>
          </a:p>
          <a:p>
            <a:pPr>
              <a:buFont typeface="Courier New" pitchFamily="49" charset="0"/>
              <a:buChar char="o"/>
            </a:pPr>
            <a:r>
              <a:rPr lang="en-GB" sz="2200" dirty="0" smtClean="0"/>
              <a:t>It would be helpful if </a:t>
            </a:r>
            <a:r>
              <a:rPr lang="en-GB" sz="2200" dirty="0" err="1" smtClean="0"/>
              <a:t>headteachers</a:t>
            </a:r>
            <a:r>
              <a:rPr lang="en-GB" sz="2200" dirty="0" smtClean="0"/>
              <a:t> could provide character evidence in support of any waiver application, </a:t>
            </a:r>
            <a:r>
              <a:rPr lang="en-GB" sz="2200" dirty="0"/>
              <a:t>confirming that in their view the member of staff does not pose any risk to </a:t>
            </a:r>
            <a:r>
              <a:rPr lang="en-GB" sz="2200" dirty="0" smtClean="0"/>
              <a:t>children;</a:t>
            </a:r>
          </a:p>
          <a:p>
            <a:r>
              <a:rPr lang="en-GB" sz="2200" dirty="0" smtClean="0"/>
              <a:t>As a first step, </a:t>
            </a:r>
            <a:r>
              <a:rPr lang="en-GB" sz="2200" dirty="0" err="1" smtClean="0"/>
              <a:t>headteachers</a:t>
            </a:r>
            <a:r>
              <a:rPr lang="en-GB" sz="2200" dirty="0" smtClean="0"/>
              <a:t> will need to establish whether individual teachers are subject to the regulations (e.g. whether the age of the children they teach means they are).</a:t>
            </a:r>
          </a:p>
          <a:p>
            <a:r>
              <a:rPr lang="en-GB" sz="2200" dirty="0" smtClean="0"/>
              <a:t>As a second step, </a:t>
            </a:r>
            <a:r>
              <a:rPr lang="en-GB" sz="2200" dirty="0" err="1" smtClean="0"/>
              <a:t>headteachers</a:t>
            </a:r>
            <a:r>
              <a:rPr lang="en-GB" sz="2200" dirty="0" smtClean="0"/>
              <a:t> will need to decide whether any offence is relevant.</a:t>
            </a:r>
          </a:p>
          <a:p>
            <a:r>
              <a:rPr lang="en-GB" sz="2200" b="1" dirty="0" err="1" smtClean="0"/>
              <a:t>Headteacher</a:t>
            </a:r>
            <a:r>
              <a:rPr lang="en-GB" sz="2200" b="1" dirty="0" smtClean="0"/>
              <a:t> members can seek advice from the NASUWT on these issues and other aspects of the disqualification process.     </a:t>
            </a:r>
          </a:p>
          <a:p>
            <a:endParaRPr lang="en-GB" dirty="0"/>
          </a:p>
        </p:txBody>
      </p:sp>
      <p:pic>
        <p:nvPicPr>
          <p:cNvPr id="4" name="Picture 2" descr="NASUWT teachers un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5949280"/>
            <a:ext cx="22860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51449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Issues for supply members</a:t>
            </a:r>
            <a:endParaRPr lang="en-GB" b="1" dirty="0"/>
          </a:p>
        </p:txBody>
      </p:sp>
      <p:sp>
        <p:nvSpPr>
          <p:cNvPr id="3" name="Content Placeholder 2"/>
          <p:cNvSpPr>
            <a:spLocks noGrp="1"/>
          </p:cNvSpPr>
          <p:nvPr>
            <p:ph idx="1"/>
          </p:nvPr>
        </p:nvSpPr>
        <p:spPr/>
        <p:txBody>
          <a:bodyPr>
            <a:normAutofit lnSpcReduction="10000"/>
          </a:bodyPr>
          <a:lstStyle/>
          <a:p>
            <a:r>
              <a:rPr lang="en-GB" sz="2000" dirty="0" smtClean="0"/>
              <a:t>If supply teachers are directly employed by a school or local authority, they should be subject to the same disqualification process as other teachers.</a:t>
            </a:r>
          </a:p>
          <a:p>
            <a:r>
              <a:rPr lang="en-GB" sz="2000" dirty="0" smtClean="0"/>
              <a:t>Employment agencies have to confirm to schools that they are implementing the regulations for agency workers.</a:t>
            </a:r>
          </a:p>
          <a:p>
            <a:r>
              <a:rPr lang="en-GB" sz="2000" dirty="0" smtClean="0"/>
              <a:t>If a supply teacher is disqualified from teaching children of reception age or younger, and is in the process of applying for a waiver, they can continue to teach older children. </a:t>
            </a:r>
            <a:endParaRPr lang="en-GB" sz="2000" dirty="0"/>
          </a:p>
          <a:p>
            <a:r>
              <a:rPr lang="en-GB" sz="2000" dirty="0" smtClean="0"/>
              <a:t>This includes </a:t>
            </a:r>
            <a:r>
              <a:rPr lang="en-GB" sz="2000" dirty="0"/>
              <a:t>children aged 6 or 7, provided they </a:t>
            </a:r>
            <a:r>
              <a:rPr lang="en-GB" sz="2000" dirty="0" smtClean="0"/>
              <a:t>are </a:t>
            </a:r>
            <a:r>
              <a:rPr lang="en-GB" sz="2000" dirty="0"/>
              <a:t>not working with them in childcare provision outside of normal school hours.</a:t>
            </a:r>
          </a:p>
          <a:p>
            <a:r>
              <a:rPr lang="en-GB" sz="2000" dirty="0" smtClean="0"/>
              <a:t>Supply teachers should therefore not be ‘suspended’ from all work by employment agencies when applying for a waiver – this is unnecessary under the regulations.</a:t>
            </a:r>
          </a:p>
          <a:p>
            <a:r>
              <a:rPr lang="en-GB" sz="2000" dirty="0" smtClean="0"/>
              <a:t> If there are circumstances where a supply teacher is removed from the workplace, the NASUWT will always argue that this should be on full pay.  </a:t>
            </a:r>
            <a:endParaRPr lang="en-GB" sz="2000" dirty="0"/>
          </a:p>
        </p:txBody>
      </p:sp>
    </p:spTree>
    <p:extLst>
      <p:ext uri="{BB962C8B-B14F-4D97-AF65-F5344CB8AC3E}">
        <p14:creationId xmlns:p14="http://schemas.microsoft.com/office/powerpoint/2010/main" val="4772201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Next Steps</a:t>
            </a:r>
            <a:endParaRPr lang="en-GB" dirty="0"/>
          </a:p>
        </p:txBody>
      </p:sp>
      <p:sp>
        <p:nvSpPr>
          <p:cNvPr id="3" name="Content Placeholder 2"/>
          <p:cNvSpPr>
            <a:spLocks noGrp="1"/>
          </p:cNvSpPr>
          <p:nvPr>
            <p:ph idx="1"/>
          </p:nvPr>
        </p:nvSpPr>
        <p:spPr/>
        <p:txBody>
          <a:bodyPr>
            <a:normAutofit lnSpcReduction="10000"/>
          </a:bodyPr>
          <a:lstStyle/>
          <a:p>
            <a:pPr lvl="0"/>
            <a:r>
              <a:rPr lang="en-GB" sz="2000" dirty="0" smtClean="0"/>
              <a:t>The NASUWT will continue to argue that the Childcare Act 2006 and Childcare (Disqualification) Regulations 2009 are inappropriate for schools.</a:t>
            </a:r>
          </a:p>
          <a:p>
            <a:pPr lvl="0"/>
            <a:r>
              <a:rPr lang="en-GB" sz="2000" dirty="0" smtClean="0"/>
              <a:t>The NASUWT will continue to argue that the legislation should be changed, if necessary, to exempt teachers.</a:t>
            </a:r>
          </a:p>
          <a:p>
            <a:pPr lvl="0"/>
            <a:r>
              <a:rPr lang="en-GB" sz="2000" dirty="0" smtClean="0"/>
              <a:t>The NASUWT will continue to seek confirmation that OFSTED’s role in processing disqualification waiver applications should not impact detrimentally on OFSTED inspection outcomes. </a:t>
            </a:r>
          </a:p>
          <a:p>
            <a:pPr lvl="0"/>
            <a:r>
              <a:rPr lang="en-GB" sz="2000" dirty="0" smtClean="0"/>
              <a:t>NASUWT members should continue to follow the Union’s interim guidance on the October 2014 </a:t>
            </a:r>
            <a:r>
              <a:rPr lang="en-GB" sz="2000" dirty="0" err="1" smtClean="0"/>
              <a:t>DfE</a:t>
            </a:r>
            <a:r>
              <a:rPr lang="en-GB" sz="2000" dirty="0" smtClean="0"/>
              <a:t> supplementary advice, which has now been accepted by the </a:t>
            </a:r>
            <a:r>
              <a:rPr lang="en-GB" sz="2000" dirty="0" err="1" smtClean="0"/>
              <a:t>DfE</a:t>
            </a:r>
            <a:r>
              <a:rPr lang="en-GB" sz="2000" dirty="0" smtClean="0"/>
              <a:t> as appropriate advice on the Act and Regulations.</a:t>
            </a:r>
          </a:p>
          <a:p>
            <a:pPr lvl="0"/>
            <a:r>
              <a:rPr lang="en-GB" sz="2000" dirty="0" smtClean="0"/>
              <a:t>The </a:t>
            </a:r>
            <a:r>
              <a:rPr lang="en-GB" sz="2000" dirty="0" err="1" smtClean="0"/>
              <a:t>DfE</a:t>
            </a:r>
            <a:r>
              <a:rPr lang="en-GB" sz="2000" dirty="0" smtClean="0"/>
              <a:t> can be contacted for advice:   </a:t>
            </a:r>
            <a:r>
              <a:rPr lang="en-GB" sz="2000" dirty="0" smtClean="0">
                <a:hlinkClick r:id="rId3"/>
              </a:rPr>
              <a:t>Mailbox.disqualification@education.gsi.gov.uk</a:t>
            </a:r>
            <a:r>
              <a:rPr lang="en-GB" sz="2000" dirty="0" smtClean="0"/>
              <a:t>. </a:t>
            </a:r>
          </a:p>
          <a:p>
            <a:pPr lvl="0"/>
            <a:r>
              <a:rPr lang="en-GB" sz="2000" dirty="0" smtClean="0"/>
              <a:t>Both the </a:t>
            </a:r>
            <a:r>
              <a:rPr lang="en-GB" sz="2000" dirty="0" err="1" smtClean="0"/>
              <a:t>DfE</a:t>
            </a:r>
            <a:r>
              <a:rPr lang="en-GB" sz="2000" dirty="0" smtClean="0"/>
              <a:t> and OFSTED urge against over-reaction when applying the Disqualification Regulations.   </a:t>
            </a:r>
            <a:endParaRPr lang="en-GB" sz="2000" dirty="0"/>
          </a:p>
        </p:txBody>
      </p:sp>
      <p:pic>
        <p:nvPicPr>
          <p:cNvPr id="4" name="Picture 2" descr="NASUWT teachers uni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32240" y="5949280"/>
            <a:ext cx="22860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079298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879</TotalTime>
  <Words>1672</Words>
  <Application>Microsoft Office PowerPoint</Application>
  <PresentationFormat>On-screen Show (4:3)</PresentationFormat>
  <Paragraphs>115</Paragraphs>
  <Slides>12</Slides>
  <Notes>10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The Childcare Act 2006 and the Childcare (Disqualification) Regulations 2009  </vt:lpstr>
      <vt:lpstr>DfE Guidance</vt:lpstr>
      <vt:lpstr>NASUWT Actions</vt:lpstr>
      <vt:lpstr>Act and Regulations- Staff covered</vt:lpstr>
      <vt:lpstr>Act and Regulations- Staff not covered</vt:lpstr>
      <vt:lpstr>Additional risk management measures  </vt:lpstr>
      <vt:lpstr>Disqualification by association</vt:lpstr>
      <vt:lpstr>Process to be followed when disqualification occurs</vt:lpstr>
      <vt:lpstr>OFSTED and DfE processes</vt:lpstr>
      <vt:lpstr>Managing the Disqualification Process</vt:lpstr>
      <vt:lpstr>Issues for supply members</vt:lpstr>
      <vt:lpstr>Next Steps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Teachers’ Pensions Reforms</dc:title>
  <dc:creator>Patrick Roach</dc:creator>
  <cp:lastModifiedBy>it</cp:lastModifiedBy>
  <cp:revision>115</cp:revision>
  <cp:lastPrinted>2015-02-27T09:48:11Z</cp:lastPrinted>
  <dcterms:created xsi:type="dcterms:W3CDTF">2014-12-02T12:34:13Z</dcterms:created>
  <dcterms:modified xsi:type="dcterms:W3CDTF">2015-03-05T14:44:43Z</dcterms:modified>
</cp:coreProperties>
</file>